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6" r:id="rId1"/>
  </p:sldMasterIdLst>
  <p:notesMasterIdLst>
    <p:notesMasterId r:id="rId21"/>
  </p:notesMasterIdLst>
  <p:sldIdLst>
    <p:sldId id="256" r:id="rId2"/>
    <p:sldId id="272" r:id="rId3"/>
    <p:sldId id="259" r:id="rId4"/>
    <p:sldId id="281" r:id="rId5"/>
    <p:sldId id="282" r:id="rId6"/>
    <p:sldId id="260" r:id="rId7"/>
    <p:sldId id="277" r:id="rId8"/>
    <p:sldId id="269" r:id="rId9"/>
    <p:sldId id="278" r:id="rId10"/>
    <p:sldId id="264" r:id="rId11"/>
    <p:sldId id="267" r:id="rId12"/>
    <p:sldId id="263" r:id="rId13"/>
    <p:sldId id="265" r:id="rId14"/>
    <p:sldId id="262" r:id="rId15"/>
    <p:sldId id="266" r:id="rId16"/>
    <p:sldId id="274" r:id="rId17"/>
    <p:sldId id="270" r:id="rId18"/>
    <p:sldId id="261"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78"/>
  </p:normalViewPr>
  <p:slideViewPr>
    <p:cSldViewPr snapToGrid="0">
      <p:cViewPr varScale="1">
        <p:scale>
          <a:sx n="113" d="100"/>
          <a:sy n="113"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31E646-03A1-4893-A3F8-CFA469D0F55A}"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A64979FB-06DB-4BAD-AC8D-0B8765D2F7F5}">
      <dgm:prSet/>
      <dgm:spPr/>
      <dgm:t>
        <a:bodyPr/>
        <a:lstStyle/>
        <a:p>
          <a:r>
            <a:rPr lang="en-US" b="1"/>
            <a:t>Our group has worked on Vision Zero Project from the City of Tempe which was based on data-driven evidence of why there was an increased incident in accidents between the years 2019-2022. </a:t>
          </a:r>
          <a:endParaRPr lang="en-US"/>
        </a:p>
      </dgm:t>
    </dgm:pt>
    <dgm:pt modelId="{6579BB12-B4D7-408F-B39D-8C403654A9FF}" type="parTrans" cxnId="{FAC2A413-0911-4C69-9C30-607DD5236C91}">
      <dgm:prSet/>
      <dgm:spPr/>
      <dgm:t>
        <a:bodyPr/>
        <a:lstStyle/>
        <a:p>
          <a:endParaRPr lang="en-US"/>
        </a:p>
      </dgm:t>
    </dgm:pt>
    <dgm:pt modelId="{0C9B4F44-F54A-4300-9DD7-693F57C63649}" type="sibTrans" cxnId="{FAC2A413-0911-4C69-9C30-607DD5236C91}">
      <dgm:prSet/>
      <dgm:spPr/>
      <dgm:t>
        <a:bodyPr/>
        <a:lstStyle/>
        <a:p>
          <a:endParaRPr lang="en-US"/>
        </a:p>
      </dgm:t>
    </dgm:pt>
    <dgm:pt modelId="{F80C6FEF-0252-40E7-9E59-494A03254477}">
      <dgm:prSet/>
      <dgm:spPr/>
      <dgm:t>
        <a:bodyPr/>
        <a:lstStyle/>
        <a:p>
          <a:r>
            <a:rPr lang="en-US" dirty="0"/>
            <a:t>The industry we studied was about Traffic and Public Safety and to best understand how to reduce the severity of injuries and prevent crashes and create public awareness of road safety issues.</a:t>
          </a:r>
        </a:p>
      </dgm:t>
    </dgm:pt>
    <dgm:pt modelId="{4D2E4C51-AB44-4530-88F1-66A7E87A8E78}" type="parTrans" cxnId="{89D742BA-4A72-447F-89C5-CDDE26975E92}">
      <dgm:prSet/>
      <dgm:spPr/>
      <dgm:t>
        <a:bodyPr/>
        <a:lstStyle/>
        <a:p>
          <a:endParaRPr lang="en-US"/>
        </a:p>
      </dgm:t>
    </dgm:pt>
    <dgm:pt modelId="{23E9939F-F403-48CC-A4B2-890A7862A745}" type="sibTrans" cxnId="{89D742BA-4A72-447F-89C5-CDDE26975E92}">
      <dgm:prSet/>
      <dgm:spPr/>
      <dgm:t>
        <a:bodyPr/>
        <a:lstStyle/>
        <a:p>
          <a:endParaRPr lang="en-US"/>
        </a:p>
      </dgm:t>
    </dgm:pt>
    <dgm:pt modelId="{7CA5EF36-744E-4118-8D05-35DE403E2C3C}">
      <dgm:prSet/>
      <dgm:spPr/>
      <dgm:t>
        <a:bodyPr/>
        <a:lstStyle/>
        <a:p>
          <a:r>
            <a:rPr lang="en-US" dirty="0"/>
            <a:t>We extracted our dataset from </a:t>
          </a:r>
          <a:r>
            <a:rPr lang="en-US" dirty="0" err="1"/>
            <a:t>Data.gov</a:t>
          </a:r>
          <a:r>
            <a:rPr lang="en-US" dirty="0"/>
            <a:t> and we chose it because it had numerical and categorical values which showed correlation in the data. It also provided a good sample size along with coordinates to determine the exact location of the incident. </a:t>
          </a:r>
        </a:p>
      </dgm:t>
    </dgm:pt>
    <dgm:pt modelId="{1E0E1F76-B490-48AC-B755-47B619E72CA1}" type="parTrans" cxnId="{08C93CE8-5205-4105-81F1-58CDF64A05AE}">
      <dgm:prSet/>
      <dgm:spPr/>
      <dgm:t>
        <a:bodyPr/>
        <a:lstStyle/>
        <a:p>
          <a:endParaRPr lang="en-US"/>
        </a:p>
      </dgm:t>
    </dgm:pt>
    <dgm:pt modelId="{7837CAFB-4143-4B4F-BB8F-18BAD6DF4755}" type="sibTrans" cxnId="{08C93CE8-5205-4105-81F1-58CDF64A05AE}">
      <dgm:prSet/>
      <dgm:spPr/>
      <dgm:t>
        <a:bodyPr/>
        <a:lstStyle/>
        <a:p>
          <a:endParaRPr lang="en-US"/>
        </a:p>
      </dgm:t>
    </dgm:pt>
    <dgm:pt modelId="{A8253C24-D26A-4638-BED9-9996F7DD0A13}">
      <dgm:prSet/>
      <dgm:spPr/>
      <dgm:t>
        <a:bodyPr/>
        <a:lstStyle/>
        <a:p>
          <a:r>
            <a:rPr lang="en-US"/>
            <a:t>The collection of the data came from a CSV file and was prepared and cleaned up on Jupyter notebook by removing variables which were not being studied. </a:t>
          </a:r>
        </a:p>
      </dgm:t>
    </dgm:pt>
    <dgm:pt modelId="{7196D413-C9A7-40C4-BC1B-01DB3545B9FB}" type="parTrans" cxnId="{8DA59C51-F9D9-42EB-AEC9-EF17ECB2B4F3}">
      <dgm:prSet/>
      <dgm:spPr/>
      <dgm:t>
        <a:bodyPr/>
        <a:lstStyle/>
        <a:p>
          <a:endParaRPr lang="en-US"/>
        </a:p>
      </dgm:t>
    </dgm:pt>
    <dgm:pt modelId="{0E7A6BAB-74CD-4C3B-AD10-00FC3D3177E0}" type="sibTrans" cxnId="{8DA59C51-F9D9-42EB-AEC9-EF17ECB2B4F3}">
      <dgm:prSet/>
      <dgm:spPr/>
      <dgm:t>
        <a:bodyPr/>
        <a:lstStyle/>
        <a:p>
          <a:endParaRPr lang="en-US"/>
        </a:p>
      </dgm:t>
    </dgm:pt>
    <dgm:pt modelId="{1656FD82-6A98-4CA5-A1A1-E0DB4D141322}">
      <dgm:prSet/>
      <dgm:spPr/>
      <dgm:t>
        <a:bodyPr/>
        <a:lstStyle/>
        <a:p>
          <a:r>
            <a:rPr lang="en-US"/>
            <a:t>We used the Exploratory Data Analysis to study the specific years, age groups, weather conditions, severity of injuries, and influence of alcohol and drugs on crash accidents in the City of Tempe.</a:t>
          </a:r>
        </a:p>
      </dgm:t>
    </dgm:pt>
    <dgm:pt modelId="{FF73E9FE-7FD1-4047-B88E-C5638B423755}" type="parTrans" cxnId="{160BAB6B-8A3F-4BE2-9185-5A99F99773A0}">
      <dgm:prSet/>
      <dgm:spPr/>
      <dgm:t>
        <a:bodyPr/>
        <a:lstStyle/>
        <a:p>
          <a:endParaRPr lang="en-US"/>
        </a:p>
      </dgm:t>
    </dgm:pt>
    <dgm:pt modelId="{ABE484F9-C80D-4918-B413-A68E0FE9D9E7}" type="sibTrans" cxnId="{160BAB6B-8A3F-4BE2-9185-5A99F99773A0}">
      <dgm:prSet/>
      <dgm:spPr/>
      <dgm:t>
        <a:bodyPr/>
        <a:lstStyle/>
        <a:p>
          <a:endParaRPr lang="en-US"/>
        </a:p>
      </dgm:t>
    </dgm:pt>
    <dgm:pt modelId="{B50B7537-41D9-4C44-9D3C-9E934353E3D2}">
      <dgm:prSet/>
      <dgm:spPr/>
      <dgm:t>
        <a:bodyPr/>
        <a:lstStyle/>
        <a:p>
          <a:r>
            <a:rPr lang="en-US" dirty="0"/>
            <a:t>The approach that your group took to achieve the project goals was reviewing the dataset together, understanding the association of the variables by studying the article.  We used Descriptive Statistical Analysis to measure the mean, median, mode, identifying outliers, and imputing null values.  </a:t>
          </a:r>
        </a:p>
      </dgm:t>
    </dgm:pt>
    <dgm:pt modelId="{B53156E0-18A0-4EEF-8A13-CB756AF5BD78}" type="parTrans" cxnId="{EF3AFC68-318F-4190-A1AE-ADDC3F721D0D}">
      <dgm:prSet/>
      <dgm:spPr/>
      <dgm:t>
        <a:bodyPr/>
        <a:lstStyle/>
        <a:p>
          <a:endParaRPr lang="en-US"/>
        </a:p>
      </dgm:t>
    </dgm:pt>
    <dgm:pt modelId="{96363D36-2D60-4D74-8F03-8141D29CC67F}" type="sibTrans" cxnId="{EF3AFC68-318F-4190-A1AE-ADDC3F721D0D}">
      <dgm:prSet/>
      <dgm:spPr/>
      <dgm:t>
        <a:bodyPr/>
        <a:lstStyle/>
        <a:p>
          <a:endParaRPr lang="en-US"/>
        </a:p>
      </dgm:t>
    </dgm:pt>
    <dgm:pt modelId="{A4E62031-796E-5F4C-AE5A-267D21C2719C}" type="pres">
      <dgm:prSet presAssocID="{9531E646-03A1-4893-A3F8-CFA469D0F55A}" presName="vert0" presStyleCnt="0">
        <dgm:presLayoutVars>
          <dgm:dir/>
          <dgm:animOne val="branch"/>
          <dgm:animLvl val="lvl"/>
        </dgm:presLayoutVars>
      </dgm:prSet>
      <dgm:spPr/>
    </dgm:pt>
    <dgm:pt modelId="{16BC17D5-2B48-4541-B007-7BF7457513F5}" type="pres">
      <dgm:prSet presAssocID="{A64979FB-06DB-4BAD-AC8D-0B8765D2F7F5}" presName="thickLine" presStyleLbl="alignNode1" presStyleIdx="0" presStyleCnt="6"/>
      <dgm:spPr/>
    </dgm:pt>
    <dgm:pt modelId="{A7544C64-BC45-0442-BDB5-9AC66AB5C0B6}" type="pres">
      <dgm:prSet presAssocID="{A64979FB-06DB-4BAD-AC8D-0B8765D2F7F5}" presName="horz1" presStyleCnt="0"/>
      <dgm:spPr/>
    </dgm:pt>
    <dgm:pt modelId="{F6DAE1CB-BEA6-8B46-84E9-DF7AC5ACB173}" type="pres">
      <dgm:prSet presAssocID="{A64979FB-06DB-4BAD-AC8D-0B8765D2F7F5}" presName="tx1" presStyleLbl="revTx" presStyleIdx="0" presStyleCnt="6"/>
      <dgm:spPr/>
    </dgm:pt>
    <dgm:pt modelId="{64843BC5-0DEC-7E4F-9428-56A6587ABF74}" type="pres">
      <dgm:prSet presAssocID="{A64979FB-06DB-4BAD-AC8D-0B8765D2F7F5}" presName="vert1" presStyleCnt="0"/>
      <dgm:spPr/>
    </dgm:pt>
    <dgm:pt modelId="{EC55CDD7-CC1C-9E4D-B47D-CE0F9DBA9524}" type="pres">
      <dgm:prSet presAssocID="{F80C6FEF-0252-40E7-9E59-494A03254477}" presName="thickLine" presStyleLbl="alignNode1" presStyleIdx="1" presStyleCnt="6"/>
      <dgm:spPr/>
    </dgm:pt>
    <dgm:pt modelId="{4912B4FB-6C40-AA48-A78F-3DB6998B88DE}" type="pres">
      <dgm:prSet presAssocID="{F80C6FEF-0252-40E7-9E59-494A03254477}" presName="horz1" presStyleCnt="0"/>
      <dgm:spPr/>
    </dgm:pt>
    <dgm:pt modelId="{34867F63-DDB3-674C-8F36-3C54B7CCE042}" type="pres">
      <dgm:prSet presAssocID="{F80C6FEF-0252-40E7-9E59-494A03254477}" presName="tx1" presStyleLbl="revTx" presStyleIdx="1" presStyleCnt="6"/>
      <dgm:spPr/>
    </dgm:pt>
    <dgm:pt modelId="{C349FC8B-8849-ED41-9CF3-AA61631C6B44}" type="pres">
      <dgm:prSet presAssocID="{F80C6FEF-0252-40E7-9E59-494A03254477}" presName="vert1" presStyleCnt="0"/>
      <dgm:spPr/>
    </dgm:pt>
    <dgm:pt modelId="{54311B0F-67EA-C141-AC3B-813EC3C8EFC8}" type="pres">
      <dgm:prSet presAssocID="{7CA5EF36-744E-4118-8D05-35DE403E2C3C}" presName="thickLine" presStyleLbl="alignNode1" presStyleIdx="2" presStyleCnt="6"/>
      <dgm:spPr/>
    </dgm:pt>
    <dgm:pt modelId="{F3F8D510-CC78-CF4B-927B-9CB21ECAEF1A}" type="pres">
      <dgm:prSet presAssocID="{7CA5EF36-744E-4118-8D05-35DE403E2C3C}" presName="horz1" presStyleCnt="0"/>
      <dgm:spPr/>
    </dgm:pt>
    <dgm:pt modelId="{9CBF3891-99E3-1043-B62F-88E11132B8AB}" type="pres">
      <dgm:prSet presAssocID="{7CA5EF36-744E-4118-8D05-35DE403E2C3C}" presName="tx1" presStyleLbl="revTx" presStyleIdx="2" presStyleCnt="6"/>
      <dgm:spPr/>
    </dgm:pt>
    <dgm:pt modelId="{838617A8-7DFD-D148-AD0E-F08070F7187C}" type="pres">
      <dgm:prSet presAssocID="{7CA5EF36-744E-4118-8D05-35DE403E2C3C}" presName="vert1" presStyleCnt="0"/>
      <dgm:spPr/>
    </dgm:pt>
    <dgm:pt modelId="{540B60EC-E4FE-0542-98D3-4C049CF841D9}" type="pres">
      <dgm:prSet presAssocID="{A8253C24-D26A-4638-BED9-9996F7DD0A13}" presName="thickLine" presStyleLbl="alignNode1" presStyleIdx="3" presStyleCnt="6"/>
      <dgm:spPr/>
    </dgm:pt>
    <dgm:pt modelId="{DD4529E6-C576-CD4B-8ACE-00E814AF4340}" type="pres">
      <dgm:prSet presAssocID="{A8253C24-D26A-4638-BED9-9996F7DD0A13}" presName="horz1" presStyleCnt="0"/>
      <dgm:spPr/>
    </dgm:pt>
    <dgm:pt modelId="{361A7683-6D41-6B4B-83D8-BBAB66961F47}" type="pres">
      <dgm:prSet presAssocID="{A8253C24-D26A-4638-BED9-9996F7DD0A13}" presName="tx1" presStyleLbl="revTx" presStyleIdx="3" presStyleCnt="6"/>
      <dgm:spPr/>
    </dgm:pt>
    <dgm:pt modelId="{FBE61253-59CC-B248-A3CD-156C15F2E5A6}" type="pres">
      <dgm:prSet presAssocID="{A8253C24-D26A-4638-BED9-9996F7DD0A13}" presName="vert1" presStyleCnt="0"/>
      <dgm:spPr/>
    </dgm:pt>
    <dgm:pt modelId="{09351358-5C1D-E14D-ABD6-1F4096FC408A}" type="pres">
      <dgm:prSet presAssocID="{1656FD82-6A98-4CA5-A1A1-E0DB4D141322}" presName="thickLine" presStyleLbl="alignNode1" presStyleIdx="4" presStyleCnt="6"/>
      <dgm:spPr/>
    </dgm:pt>
    <dgm:pt modelId="{2EDF2E2A-C28A-284E-82EA-90F190511BB5}" type="pres">
      <dgm:prSet presAssocID="{1656FD82-6A98-4CA5-A1A1-E0DB4D141322}" presName="horz1" presStyleCnt="0"/>
      <dgm:spPr/>
    </dgm:pt>
    <dgm:pt modelId="{B03DEFE6-FA18-AD4F-917C-5F00281C0021}" type="pres">
      <dgm:prSet presAssocID="{1656FD82-6A98-4CA5-A1A1-E0DB4D141322}" presName="tx1" presStyleLbl="revTx" presStyleIdx="4" presStyleCnt="6"/>
      <dgm:spPr/>
    </dgm:pt>
    <dgm:pt modelId="{737F6616-F276-014A-8E65-BAF748B0ED19}" type="pres">
      <dgm:prSet presAssocID="{1656FD82-6A98-4CA5-A1A1-E0DB4D141322}" presName="vert1" presStyleCnt="0"/>
      <dgm:spPr/>
    </dgm:pt>
    <dgm:pt modelId="{8EC9772B-DC47-564F-AFBA-EEC2FCE2A6CC}" type="pres">
      <dgm:prSet presAssocID="{B50B7537-41D9-4C44-9D3C-9E934353E3D2}" presName="thickLine" presStyleLbl="alignNode1" presStyleIdx="5" presStyleCnt="6"/>
      <dgm:spPr/>
    </dgm:pt>
    <dgm:pt modelId="{C5606D93-CEC9-D745-B289-BBFF06DF4F15}" type="pres">
      <dgm:prSet presAssocID="{B50B7537-41D9-4C44-9D3C-9E934353E3D2}" presName="horz1" presStyleCnt="0"/>
      <dgm:spPr/>
    </dgm:pt>
    <dgm:pt modelId="{4162E20E-CACA-FC45-91D3-CCD0AF64BA6F}" type="pres">
      <dgm:prSet presAssocID="{B50B7537-41D9-4C44-9D3C-9E934353E3D2}" presName="tx1" presStyleLbl="revTx" presStyleIdx="5" presStyleCnt="6"/>
      <dgm:spPr/>
    </dgm:pt>
    <dgm:pt modelId="{3410A009-B8EF-7F41-A908-6E452834FE61}" type="pres">
      <dgm:prSet presAssocID="{B50B7537-41D9-4C44-9D3C-9E934353E3D2}" presName="vert1" presStyleCnt="0"/>
      <dgm:spPr/>
    </dgm:pt>
  </dgm:ptLst>
  <dgm:cxnLst>
    <dgm:cxn modelId="{FAC2A413-0911-4C69-9C30-607DD5236C91}" srcId="{9531E646-03A1-4893-A3F8-CFA469D0F55A}" destId="{A64979FB-06DB-4BAD-AC8D-0B8765D2F7F5}" srcOrd="0" destOrd="0" parTransId="{6579BB12-B4D7-408F-B39D-8C403654A9FF}" sibTransId="{0C9B4F44-F54A-4300-9DD7-693F57C63649}"/>
    <dgm:cxn modelId="{8DA59C51-F9D9-42EB-AEC9-EF17ECB2B4F3}" srcId="{9531E646-03A1-4893-A3F8-CFA469D0F55A}" destId="{A8253C24-D26A-4638-BED9-9996F7DD0A13}" srcOrd="3" destOrd="0" parTransId="{7196D413-C9A7-40C4-BC1B-01DB3545B9FB}" sibTransId="{0E7A6BAB-74CD-4C3B-AD10-00FC3D3177E0}"/>
    <dgm:cxn modelId="{EF3AFC68-318F-4190-A1AE-ADDC3F721D0D}" srcId="{9531E646-03A1-4893-A3F8-CFA469D0F55A}" destId="{B50B7537-41D9-4C44-9D3C-9E934353E3D2}" srcOrd="5" destOrd="0" parTransId="{B53156E0-18A0-4EEF-8A13-CB756AF5BD78}" sibTransId="{96363D36-2D60-4D74-8F03-8141D29CC67F}"/>
    <dgm:cxn modelId="{160BAB6B-8A3F-4BE2-9185-5A99F99773A0}" srcId="{9531E646-03A1-4893-A3F8-CFA469D0F55A}" destId="{1656FD82-6A98-4CA5-A1A1-E0DB4D141322}" srcOrd="4" destOrd="0" parTransId="{FF73E9FE-7FD1-4047-B88E-C5638B423755}" sibTransId="{ABE484F9-C80D-4918-B413-A68E0FE9D9E7}"/>
    <dgm:cxn modelId="{0F8C0785-E1B4-704E-9CF4-3A98BE42C911}" type="presOf" srcId="{1656FD82-6A98-4CA5-A1A1-E0DB4D141322}" destId="{B03DEFE6-FA18-AD4F-917C-5F00281C0021}" srcOrd="0" destOrd="0" presId="urn:microsoft.com/office/officeart/2008/layout/LinedList"/>
    <dgm:cxn modelId="{448728A9-3405-CF44-8AD2-EA28983357A2}" type="presOf" srcId="{B50B7537-41D9-4C44-9D3C-9E934353E3D2}" destId="{4162E20E-CACA-FC45-91D3-CCD0AF64BA6F}" srcOrd="0" destOrd="0" presId="urn:microsoft.com/office/officeart/2008/layout/LinedList"/>
    <dgm:cxn modelId="{89D742BA-4A72-447F-89C5-CDDE26975E92}" srcId="{9531E646-03A1-4893-A3F8-CFA469D0F55A}" destId="{F80C6FEF-0252-40E7-9E59-494A03254477}" srcOrd="1" destOrd="0" parTransId="{4D2E4C51-AB44-4530-88F1-66A7E87A8E78}" sibTransId="{23E9939F-F403-48CC-A4B2-890A7862A745}"/>
    <dgm:cxn modelId="{1503E4C6-1261-0D4E-8951-CCE679ECE43E}" type="presOf" srcId="{9531E646-03A1-4893-A3F8-CFA469D0F55A}" destId="{A4E62031-796E-5F4C-AE5A-267D21C2719C}" srcOrd="0" destOrd="0" presId="urn:microsoft.com/office/officeart/2008/layout/LinedList"/>
    <dgm:cxn modelId="{03A74BCD-3094-F049-B79F-56E8400ECD40}" type="presOf" srcId="{7CA5EF36-744E-4118-8D05-35DE403E2C3C}" destId="{9CBF3891-99E3-1043-B62F-88E11132B8AB}" srcOrd="0" destOrd="0" presId="urn:microsoft.com/office/officeart/2008/layout/LinedList"/>
    <dgm:cxn modelId="{29923DCE-0E86-8940-B296-5FD4F81470AA}" type="presOf" srcId="{A8253C24-D26A-4638-BED9-9996F7DD0A13}" destId="{361A7683-6D41-6B4B-83D8-BBAB66961F47}" srcOrd="0" destOrd="0" presId="urn:microsoft.com/office/officeart/2008/layout/LinedList"/>
    <dgm:cxn modelId="{90B63DD1-CA6E-5643-A830-E3AF2CF45665}" type="presOf" srcId="{A64979FB-06DB-4BAD-AC8D-0B8765D2F7F5}" destId="{F6DAE1CB-BEA6-8B46-84E9-DF7AC5ACB173}" srcOrd="0" destOrd="0" presId="urn:microsoft.com/office/officeart/2008/layout/LinedList"/>
    <dgm:cxn modelId="{08C93CE8-5205-4105-81F1-58CDF64A05AE}" srcId="{9531E646-03A1-4893-A3F8-CFA469D0F55A}" destId="{7CA5EF36-744E-4118-8D05-35DE403E2C3C}" srcOrd="2" destOrd="0" parTransId="{1E0E1F76-B490-48AC-B755-47B619E72CA1}" sibTransId="{7837CAFB-4143-4B4F-BB8F-18BAD6DF4755}"/>
    <dgm:cxn modelId="{0EB6BEFC-D609-3742-8F3E-C42A8D71516D}" type="presOf" srcId="{F80C6FEF-0252-40E7-9E59-494A03254477}" destId="{34867F63-DDB3-674C-8F36-3C54B7CCE042}" srcOrd="0" destOrd="0" presId="urn:microsoft.com/office/officeart/2008/layout/LinedList"/>
    <dgm:cxn modelId="{544FA554-2643-9544-949E-FAF057428540}" type="presParOf" srcId="{A4E62031-796E-5F4C-AE5A-267D21C2719C}" destId="{16BC17D5-2B48-4541-B007-7BF7457513F5}" srcOrd="0" destOrd="0" presId="urn:microsoft.com/office/officeart/2008/layout/LinedList"/>
    <dgm:cxn modelId="{C3381A13-06CA-4B4B-8B5E-9CDB155C8EA2}" type="presParOf" srcId="{A4E62031-796E-5F4C-AE5A-267D21C2719C}" destId="{A7544C64-BC45-0442-BDB5-9AC66AB5C0B6}" srcOrd="1" destOrd="0" presId="urn:microsoft.com/office/officeart/2008/layout/LinedList"/>
    <dgm:cxn modelId="{3596530D-628E-EA49-8B90-947B8E023E5D}" type="presParOf" srcId="{A7544C64-BC45-0442-BDB5-9AC66AB5C0B6}" destId="{F6DAE1CB-BEA6-8B46-84E9-DF7AC5ACB173}" srcOrd="0" destOrd="0" presId="urn:microsoft.com/office/officeart/2008/layout/LinedList"/>
    <dgm:cxn modelId="{331817B4-4F50-CF48-ABB5-9E15BC810E1C}" type="presParOf" srcId="{A7544C64-BC45-0442-BDB5-9AC66AB5C0B6}" destId="{64843BC5-0DEC-7E4F-9428-56A6587ABF74}" srcOrd="1" destOrd="0" presId="urn:microsoft.com/office/officeart/2008/layout/LinedList"/>
    <dgm:cxn modelId="{F42173B0-10B2-6B4B-A59F-36AD5C6BC255}" type="presParOf" srcId="{A4E62031-796E-5F4C-AE5A-267D21C2719C}" destId="{EC55CDD7-CC1C-9E4D-B47D-CE0F9DBA9524}" srcOrd="2" destOrd="0" presId="urn:microsoft.com/office/officeart/2008/layout/LinedList"/>
    <dgm:cxn modelId="{97B66AF7-89E5-5E4E-9EDC-A8E3CFAD23F9}" type="presParOf" srcId="{A4E62031-796E-5F4C-AE5A-267D21C2719C}" destId="{4912B4FB-6C40-AA48-A78F-3DB6998B88DE}" srcOrd="3" destOrd="0" presId="urn:microsoft.com/office/officeart/2008/layout/LinedList"/>
    <dgm:cxn modelId="{0E3FE608-0A59-8C41-8ED8-7C18A4ECF850}" type="presParOf" srcId="{4912B4FB-6C40-AA48-A78F-3DB6998B88DE}" destId="{34867F63-DDB3-674C-8F36-3C54B7CCE042}" srcOrd="0" destOrd="0" presId="urn:microsoft.com/office/officeart/2008/layout/LinedList"/>
    <dgm:cxn modelId="{C651AE48-5F42-4C46-BC7C-250D053D8D36}" type="presParOf" srcId="{4912B4FB-6C40-AA48-A78F-3DB6998B88DE}" destId="{C349FC8B-8849-ED41-9CF3-AA61631C6B44}" srcOrd="1" destOrd="0" presId="urn:microsoft.com/office/officeart/2008/layout/LinedList"/>
    <dgm:cxn modelId="{33FC72DD-B3D1-4343-980D-269974558EF2}" type="presParOf" srcId="{A4E62031-796E-5F4C-AE5A-267D21C2719C}" destId="{54311B0F-67EA-C141-AC3B-813EC3C8EFC8}" srcOrd="4" destOrd="0" presId="urn:microsoft.com/office/officeart/2008/layout/LinedList"/>
    <dgm:cxn modelId="{A3369F09-97E2-3B4F-ACE4-B83F4B3E3144}" type="presParOf" srcId="{A4E62031-796E-5F4C-AE5A-267D21C2719C}" destId="{F3F8D510-CC78-CF4B-927B-9CB21ECAEF1A}" srcOrd="5" destOrd="0" presId="urn:microsoft.com/office/officeart/2008/layout/LinedList"/>
    <dgm:cxn modelId="{1EB2ED68-6F80-8B42-BBE5-87C5B6814C0D}" type="presParOf" srcId="{F3F8D510-CC78-CF4B-927B-9CB21ECAEF1A}" destId="{9CBF3891-99E3-1043-B62F-88E11132B8AB}" srcOrd="0" destOrd="0" presId="urn:microsoft.com/office/officeart/2008/layout/LinedList"/>
    <dgm:cxn modelId="{EBBE22F0-CD65-EE42-95A3-7D4E9C191EE7}" type="presParOf" srcId="{F3F8D510-CC78-CF4B-927B-9CB21ECAEF1A}" destId="{838617A8-7DFD-D148-AD0E-F08070F7187C}" srcOrd="1" destOrd="0" presId="urn:microsoft.com/office/officeart/2008/layout/LinedList"/>
    <dgm:cxn modelId="{9DD763C2-3C53-6645-B041-C4365894CD16}" type="presParOf" srcId="{A4E62031-796E-5F4C-AE5A-267D21C2719C}" destId="{540B60EC-E4FE-0542-98D3-4C049CF841D9}" srcOrd="6" destOrd="0" presId="urn:microsoft.com/office/officeart/2008/layout/LinedList"/>
    <dgm:cxn modelId="{D81685A6-7832-914C-A486-2F1CD926C0D4}" type="presParOf" srcId="{A4E62031-796E-5F4C-AE5A-267D21C2719C}" destId="{DD4529E6-C576-CD4B-8ACE-00E814AF4340}" srcOrd="7" destOrd="0" presId="urn:microsoft.com/office/officeart/2008/layout/LinedList"/>
    <dgm:cxn modelId="{A7FB9AD4-28FC-024D-9B3E-C5F09B303363}" type="presParOf" srcId="{DD4529E6-C576-CD4B-8ACE-00E814AF4340}" destId="{361A7683-6D41-6B4B-83D8-BBAB66961F47}" srcOrd="0" destOrd="0" presId="urn:microsoft.com/office/officeart/2008/layout/LinedList"/>
    <dgm:cxn modelId="{25485869-7681-5D40-BFDC-0E7C899509BA}" type="presParOf" srcId="{DD4529E6-C576-CD4B-8ACE-00E814AF4340}" destId="{FBE61253-59CC-B248-A3CD-156C15F2E5A6}" srcOrd="1" destOrd="0" presId="urn:microsoft.com/office/officeart/2008/layout/LinedList"/>
    <dgm:cxn modelId="{1487DB91-1E07-3242-8EFA-E0299CBF09DE}" type="presParOf" srcId="{A4E62031-796E-5F4C-AE5A-267D21C2719C}" destId="{09351358-5C1D-E14D-ABD6-1F4096FC408A}" srcOrd="8" destOrd="0" presId="urn:microsoft.com/office/officeart/2008/layout/LinedList"/>
    <dgm:cxn modelId="{AFB1299F-FD2F-DB4C-9893-DEE484E23945}" type="presParOf" srcId="{A4E62031-796E-5F4C-AE5A-267D21C2719C}" destId="{2EDF2E2A-C28A-284E-82EA-90F190511BB5}" srcOrd="9" destOrd="0" presId="urn:microsoft.com/office/officeart/2008/layout/LinedList"/>
    <dgm:cxn modelId="{C840C70E-0220-5F46-9659-CA1AFCA10CEB}" type="presParOf" srcId="{2EDF2E2A-C28A-284E-82EA-90F190511BB5}" destId="{B03DEFE6-FA18-AD4F-917C-5F00281C0021}" srcOrd="0" destOrd="0" presId="urn:microsoft.com/office/officeart/2008/layout/LinedList"/>
    <dgm:cxn modelId="{7BAFAAA8-3D44-2544-8430-0F7998F1912B}" type="presParOf" srcId="{2EDF2E2A-C28A-284E-82EA-90F190511BB5}" destId="{737F6616-F276-014A-8E65-BAF748B0ED19}" srcOrd="1" destOrd="0" presId="urn:microsoft.com/office/officeart/2008/layout/LinedList"/>
    <dgm:cxn modelId="{DEC3CA9B-19F5-3141-846C-605E3376607E}" type="presParOf" srcId="{A4E62031-796E-5F4C-AE5A-267D21C2719C}" destId="{8EC9772B-DC47-564F-AFBA-EEC2FCE2A6CC}" srcOrd="10" destOrd="0" presId="urn:microsoft.com/office/officeart/2008/layout/LinedList"/>
    <dgm:cxn modelId="{C4535F30-6AC9-CF4C-892A-684A8E90B23A}" type="presParOf" srcId="{A4E62031-796E-5F4C-AE5A-267D21C2719C}" destId="{C5606D93-CEC9-D745-B289-BBFF06DF4F15}" srcOrd="11" destOrd="0" presId="urn:microsoft.com/office/officeart/2008/layout/LinedList"/>
    <dgm:cxn modelId="{24A5A903-FDBC-BD4D-AEE7-765C3F389193}" type="presParOf" srcId="{C5606D93-CEC9-D745-B289-BBFF06DF4F15}" destId="{4162E20E-CACA-FC45-91D3-CCD0AF64BA6F}" srcOrd="0" destOrd="0" presId="urn:microsoft.com/office/officeart/2008/layout/LinedList"/>
    <dgm:cxn modelId="{3C62B5C7-521B-204D-8DDE-AD836C1CB2C9}" type="presParOf" srcId="{C5606D93-CEC9-D745-B289-BBFF06DF4F15}" destId="{3410A009-B8EF-7F41-A908-6E452834FE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364DE9-AD31-4558-B8CE-D6683DDFB4B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EE21E97-FA18-4B8F-AA73-141F0966D776}">
      <dgm:prSet/>
      <dgm:spPr/>
      <dgm:t>
        <a:bodyPr/>
        <a:lstStyle/>
        <a:p>
          <a:pPr>
            <a:lnSpc>
              <a:spcPct val="100000"/>
            </a:lnSpc>
          </a:pPr>
          <a:r>
            <a:rPr lang="en-US"/>
            <a:t>The team did not anticipate that preparing the data would be extremely hard. Understanding and correlating the data was also a big challenge for the team to overcome.</a:t>
          </a:r>
        </a:p>
      </dgm:t>
    </dgm:pt>
    <dgm:pt modelId="{61187969-A1EE-4FAA-9591-A31C1A2406EE}" type="parTrans" cxnId="{ABB80B38-2F5B-47B8-BADB-41ACFF0BC970}">
      <dgm:prSet/>
      <dgm:spPr/>
      <dgm:t>
        <a:bodyPr/>
        <a:lstStyle/>
        <a:p>
          <a:endParaRPr lang="en-US"/>
        </a:p>
      </dgm:t>
    </dgm:pt>
    <dgm:pt modelId="{797AE762-8508-4BAF-972E-AFF7BCC94690}" type="sibTrans" cxnId="{ABB80B38-2F5B-47B8-BADB-41ACFF0BC970}">
      <dgm:prSet/>
      <dgm:spPr/>
      <dgm:t>
        <a:bodyPr/>
        <a:lstStyle/>
        <a:p>
          <a:endParaRPr lang="en-US"/>
        </a:p>
      </dgm:t>
    </dgm:pt>
    <dgm:pt modelId="{5A3AD6B5-AEF8-4D16-AF34-81CD0E567843}">
      <dgm:prSet/>
      <dgm:spPr/>
      <dgm:t>
        <a:bodyPr/>
        <a:lstStyle/>
        <a:p>
          <a:pPr>
            <a:lnSpc>
              <a:spcPct val="100000"/>
            </a:lnSpc>
          </a:pPr>
          <a:r>
            <a:rPr lang="en-US"/>
            <a:t>The results/conclusions of the application or analysis was that we were able to determine that there are a lot more young aged drivers between the age groups of 35-37 years. </a:t>
          </a:r>
        </a:p>
      </dgm:t>
    </dgm:pt>
    <dgm:pt modelId="{EE12070B-7B5F-448B-9F38-52B4F33C6AA4}" type="parTrans" cxnId="{192279FF-D37C-4393-BE1A-72C0B22A3202}">
      <dgm:prSet/>
      <dgm:spPr/>
      <dgm:t>
        <a:bodyPr/>
        <a:lstStyle/>
        <a:p>
          <a:endParaRPr lang="en-US"/>
        </a:p>
      </dgm:t>
    </dgm:pt>
    <dgm:pt modelId="{F7643314-CE51-4FF5-84F4-AE99A9F07353}" type="sibTrans" cxnId="{192279FF-D37C-4393-BE1A-72C0B22A3202}">
      <dgm:prSet/>
      <dgm:spPr/>
      <dgm:t>
        <a:bodyPr/>
        <a:lstStyle/>
        <a:p>
          <a:endParaRPr lang="en-US"/>
        </a:p>
      </dgm:t>
    </dgm:pt>
    <dgm:pt modelId="{6B0CBFB8-0A2D-4303-B575-A09EFDE7468E}">
      <dgm:prSet/>
      <dgm:spPr/>
      <dgm:t>
        <a:bodyPr/>
        <a:lstStyle/>
        <a:p>
          <a:pPr>
            <a:lnSpc>
              <a:spcPct val="100000"/>
            </a:lnSpc>
          </a:pPr>
          <a:r>
            <a:rPr lang="en-US"/>
            <a:t>The dataset reveals a notable increase in the percentage of suspected injuries during the year 2019. It suggests a potential correlation between the pandemic and the frequency of suspected injuries.</a:t>
          </a:r>
        </a:p>
      </dgm:t>
    </dgm:pt>
    <dgm:pt modelId="{0F798925-2348-41C3-9F6C-A9A7ED60F71A}" type="parTrans" cxnId="{2CB1A049-5440-48D1-B38B-BFBBDDE007C5}">
      <dgm:prSet/>
      <dgm:spPr/>
      <dgm:t>
        <a:bodyPr/>
        <a:lstStyle/>
        <a:p>
          <a:endParaRPr lang="en-US"/>
        </a:p>
      </dgm:t>
    </dgm:pt>
    <dgm:pt modelId="{8C5B7856-F57C-4B3C-8212-E02E5F49AFE4}" type="sibTrans" cxnId="{2CB1A049-5440-48D1-B38B-BFBBDDE007C5}">
      <dgm:prSet/>
      <dgm:spPr/>
      <dgm:t>
        <a:bodyPr/>
        <a:lstStyle/>
        <a:p>
          <a:endParaRPr lang="en-US"/>
        </a:p>
      </dgm:t>
    </dgm:pt>
    <dgm:pt modelId="{093C3E64-12FA-472D-9592-1A3BD5FBEF3D}">
      <dgm:prSet/>
      <dgm:spPr/>
      <dgm:t>
        <a:bodyPr/>
        <a:lstStyle/>
        <a:p>
          <a:pPr>
            <a:lnSpc>
              <a:spcPct val="100000"/>
            </a:lnSpc>
          </a:pPr>
          <a:r>
            <a:rPr lang="en-US"/>
            <a:t>This finding indicates a proportionate distribution of suspected injuries among the recorded incidents.</a:t>
          </a:r>
        </a:p>
      </dgm:t>
    </dgm:pt>
    <dgm:pt modelId="{DF2C1545-254D-4463-BA54-D3CFF2366FB1}" type="parTrans" cxnId="{4E1B7A14-9815-4A37-BF0D-E1882C8A3541}">
      <dgm:prSet/>
      <dgm:spPr/>
      <dgm:t>
        <a:bodyPr/>
        <a:lstStyle/>
        <a:p>
          <a:endParaRPr lang="en-US"/>
        </a:p>
      </dgm:t>
    </dgm:pt>
    <dgm:pt modelId="{B8DA86F5-B3A9-4948-8D1E-FC025A149BFE}" type="sibTrans" cxnId="{4E1B7A14-9815-4A37-BF0D-E1882C8A3541}">
      <dgm:prSet/>
      <dgm:spPr/>
      <dgm:t>
        <a:bodyPr/>
        <a:lstStyle/>
        <a:p>
          <a:endParaRPr lang="en-US"/>
        </a:p>
      </dgm:t>
    </dgm:pt>
    <dgm:pt modelId="{DA50BD53-8C76-4FCD-B2E3-2C67A634AD25}" type="pres">
      <dgm:prSet presAssocID="{7D364DE9-AD31-4558-B8CE-D6683DDFB4B0}" presName="root" presStyleCnt="0">
        <dgm:presLayoutVars>
          <dgm:dir/>
          <dgm:resizeHandles val="exact"/>
        </dgm:presLayoutVars>
      </dgm:prSet>
      <dgm:spPr/>
    </dgm:pt>
    <dgm:pt modelId="{B9E9B34F-8911-4A75-96F1-CD8F86EF2A68}" type="pres">
      <dgm:prSet presAssocID="{0EE21E97-FA18-4B8F-AA73-141F0966D776}" presName="compNode" presStyleCnt="0"/>
      <dgm:spPr/>
    </dgm:pt>
    <dgm:pt modelId="{4B68F138-DE15-4FA6-B5F3-CAFEA1ACAA3C}" type="pres">
      <dgm:prSet presAssocID="{0EE21E97-FA18-4B8F-AA73-141F0966D7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Downward Trend"/>
        </a:ext>
      </dgm:extLst>
    </dgm:pt>
    <dgm:pt modelId="{135BDDF4-3E8F-46D7-9A60-A93BA6AB84F3}" type="pres">
      <dgm:prSet presAssocID="{0EE21E97-FA18-4B8F-AA73-141F0966D776}" presName="spaceRect" presStyleCnt="0"/>
      <dgm:spPr/>
    </dgm:pt>
    <dgm:pt modelId="{08FBCC38-4C05-4D71-94EE-C7CE174722FA}" type="pres">
      <dgm:prSet presAssocID="{0EE21E97-FA18-4B8F-AA73-141F0966D776}" presName="textRect" presStyleLbl="revTx" presStyleIdx="0" presStyleCnt="4">
        <dgm:presLayoutVars>
          <dgm:chMax val="1"/>
          <dgm:chPref val="1"/>
        </dgm:presLayoutVars>
      </dgm:prSet>
      <dgm:spPr/>
    </dgm:pt>
    <dgm:pt modelId="{B15ED151-F9A5-4287-92AD-1B1AD00698B5}" type="pres">
      <dgm:prSet presAssocID="{797AE762-8508-4BAF-972E-AFF7BCC94690}" presName="sibTrans" presStyleCnt="0"/>
      <dgm:spPr/>
    </dgm:pt>
    <dgm:pt modelId="{3844686F-0843-485A-A729-A73E7D45EEC4}" type="pres">
      <dgm:prSet presAssocID="{5A3AD6B5-AEF8-4D16-AF34-81CD0E567843}" presName="compNode" presStyleCnt="0"/>
      <dgm:spPr/>
    </dgm:pt>
    <dgm:pt modelId="{41FA40D3-1C33-41F3-9622-CA28F5E6A72A}" type="pres">
      <dgm:prSet presAssocID="{5A3AD6B5-AEF8-4D16-AF34-81CD0E56784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7775F973-1CE0-4DB9-A734-DB8B8B3AC4D2}" type="pres">
      <dgm:prSet presAssocID="{5A3AD6B5-AEF8-4D16-AF34-81CD0E567843}" presName="spaceRect" presStyleCnt="0"/>
      <dgm:spPr/>
    </dgm:pt>
    <dgm:pt modelId="{41D623D4-A99E-4DFD-BC15-3C01BA19B9DE}" type="pres">
      <dgm:prSet presAssocID="{5A3AD6B5-AEF8-4D16-AF34-81CD0E567843}" presName="textRect" presStyleLbl="revTx" presStyleIdx="1" presStyleCnt="4">
        <dgm:presLayoutVars>
          <dgm:chMax val="1"/>
          <dgm:chPref val="1"/>
        </dgm:presLayoutVars>
      </dgm:prSet>
      <dgm:spPr/>
    </dgm:pt>
    <dgm:pt modelId="{76E95BB7-AAA8-4146-9C2D-2B690E474091}" type="pres">
      <dgm:prSet presAssocID="{F7643314-CE51-4FF5-84F4-AE99A9F07353}" presName="sibTrans" presStyleCnt="0"/>
      <dgm:spPr/>
    </dgm:pt>
    <dgm:pt modelId="{2E5F8F92-B773-4FF7-8E20-9C0FC4269F66}" type="pres">
      <dgm:prSet presAssocID="{6B0CBFB8-0A2D-4303-B575-A09EFDE7468E}" presName="compNode" presStyleCnt="0"/>
      <dgm:spPr/>
    </dgm:pt>
    <dgm:pt modelId="{64543DD4-79A9-49C8-A306-E17F60FAB4E8}" type="pres">
      <dgm:prSet presAssocID="{6B0CBFB8-0A2D-4303-B575-A09EFDE7468E}" presName="iconRect" presStyleLbl="node1" presStyleIdx="2" presStyleCnt="4" custLinFactNeighborX="-7180" custLinFactNeighborY="4126"/>
      <dgm:spPr>
        <a:prstGeom prst="lightningBolt">
          <a:avLst/>
        </a:prstGeom>
      </dgm:spPr>
    </dgm:pt>
    <dgm:pt modelId="{D048D0C7-DBF7-4B00-9AAB-31C4AAB6C605}" type="pres">
      <dgm:prSet presAssocID="{6B0CBFB8-0A2D-4303-B575-A09EFDE7468E}" presName="spaceRect" presStyleCnt="0"/>
      <dgm:spPr/>
    </dgm:pt>
    <dgm:pt modelId="{83D7ED6C-6553-4339-AA2A-F5E098AB5B59}" type="pres">
      <dgm:prSet presAssocID="{6B0CBFB8-0A2D-4303-B575-A09EFDE7468E}" presName="textRect" presStyleLbl="revTx" presStyleIdx="2" presStyleCnt="4">
        <dgm:presLayoutVars>
          <dgm:chMax val="1"/>
          <dgm:chPref val="1"/>
        </dgm:presLayoutVars>
      </dgm:prSet>
      <dgm:spPr/>
    </dgm:pt>
    <dgm:pt modelId="{73A348AE-88BE-4067-8942-75E2F4A4358F}" type="pres">
      <dgm:prSet presAssocID="{8C5B7856-F57C-4B3C-8212-E02E5F49AFE4}" presName="sibTrans" presStyleCnt="0"/>
      <dgm:spPr/>
    </dgm:pt>
    <dgm:pt modelId="{9FBEFBCB-8278-4BF7-B716-377E10BADA59}" type="pres">
      <dgm:prSet presAssocID="{093C3E64-12FA-472D-9592-1A3BD5FBEF3D}" presName="compNode" presStyleCnt="0"/>
      <dgm:spPr/>
    </dgm:pt>
    <dgm:pt modelId="{45F8A489-9278-4824-A3FC-593B0C662B04}" type="pres">
      <dgm:prSet presAssocID="{093C3E64-12FA-472D-9592-1A3BD5FBEF3D}" presName="iconRect" presStyleLbl="node1" presStyleIdx="3" presStyleCnt="4"/>
      <dgm:spPr>
        <a:prstGeom prst="quadArrowCallout">
          <a:avLst/>
        </a:prstGeom>
      </dgm:spPr>
    </dgm:pt>
    <dgm:pt modelId="{D15A29CE-42A2-44EC-960F-BC53CDBCBA45}" type="pres">
      <dgm:prSet presAssocID="{093C3E64-12FA-472D-9592-1A3BD5FBEF3D}" presName="spaceRect" presStyleCnt="0"/>
      <dgm:spPr/>
    </dgm:pt>
    <dgm:pt modelId="{25A060E7-B088-4717-B048-7ED36AF02C16}" type="pres">
      <dgm:prSet presAssocID="{093C3E64-12FA-472D-9592-1A3BD5FBEF3D}" presName="textRect" presStyleLbl="revTx" presStyleIdx="3" presStyleCnt="4">
        <dgm:presLayoutVars>
          <dgm:chMax val="1"/>
          <dgm:chPref val="1"/>
        </dgm:presLayoutVars>
      </dgm:prSet>
      <dgm:spPr/>
    </dgm:pt>
  </dgm:ptLst>
  <dgm:cxnLst>
    <dgm:cxn modelId="{4E1B7A14-9815-4A37-BF0D-E1882C8A3541}" srcId="{7D364DE9-AD31-4558-B8CE-D6683DDFB4B0}" destId="{093C3E64-12FA-472D-9592-1A3BD5FBEF3D}" srcOrd="3" destOrd="0" parTransId="{DF2C1545-254D-4463-BA54-D3CFF2366FB1}" sibTransId="{B8DA86F5-B3A9-4948-8D1E-FC025A149BFE}"/>
    <dgm:cxn modelId="{0B32F626-40A4-4F3E-BD47-6F877948C298}" type="presOf" srcId="{093C3E64-12FA-472D-9592-1A3BD5FBEF3D}" destId="{25A060E7-B088-4717-B048-7ED36AF02C16}" srcOrd="0" destOrd="0" presId="urn:microsoft.com/office/officeart/2018/2/layout/IconLabelList"/>
    <dgm:cxn modelId="{ABB80B38-2F5B-47B8-BADB-41ACFF0BC970}" srcId="{7D364DE9-AD31-4558-B8CE-D6683DDFB4B0}" destId="{0EE21E97-FA18-4B8F-AA73-141F0966D776}" srcOrd="0" destOrd="0" parTransId="{61187969-A1EE-4FAA-9591-A31C1A2406EE}" sibTransId="{797AE762-8508-4BAF-972E-AFF7BCC94690}"/>
    <dgm:cxn modelId="{2CB1A049-5440-48D1-B38B-BFBBDDE007C5}" srcId="{7D364DE9-AD31-4558-B8CE-D6683DDFB4B0}" destId="{6B0CBFB8-0A2D-4303-B575-A09EFDE7468E}" srcOrd="2" destOrd="0" parTransId="{0F798925-2348-41C3-9F6C-A9A7ED60F71A}" sibTransId="{8C5B7856-F57C-4B3C-8212-E02E5F49AFE4}"/>
    <dgm:cxn modelId="{199E3B4F-3098-487D-8FDD-6807A964AB65}" type="presOf" srcId="{0EE21E97-FA18-4B8F-AA73-141F0966D776}" destId="{08FBCC38-4C05-4D71-94EE-C7CE174722FA}" srcOrd="0" destOrd="0" presId="urn:microsoft.com/office/officeart/2018/2/layout/IconLabelList"/>
    <dgm:cxn modelId="{419DC783-152E-4252-829D-E7C30D740F59}" type="presOf" srcId="{5A3AD6B5-AEF8-4D16-AF34-81CD0E567843}" destId="{41D623D4-A99E-4DFD-BC15-3C01BA19B9DE}" srcOrd="0" destOrd="0" presId="urn:microsoft.com/office/officeart/2018/2/layout/IconLabelList"/>
    <dgm:cxn modelId="{6CB0D2C4-05A9-4416-8225-152142752B44}" type="presOf" srcId="{6B0CBFB8-0A2D-4303-B575-A09EFDE7468E}" destId="{83D7ED6C-6553-4339-AA2A-F5E098AB5B59}" srcOrd="0" destOrd="0" presId="urn:microsoft.com/office/officeart/2018/2/layout/IconLabelList"/>
    <dgm:cxn modelId="{8235AEDF-2A4B-4C85-990D-23213F19AE18}" type="presOf" srcId="{7D364DE9-AD31-4558-B8CE-D6683DDFB4B0}" destId="{DA50BD53-8C76-4FCD-B2E3-2C67A634AD25}" srcOrd="0" destOrd="0" presId="urn:microsoft.com/office/officeart/2018/2/layout/IconLabelList"/>
    <dgm:cxn modelId="{192279FF-D37C-4393-BE1A-72C0B22A3202}" srcId="{7D364DE9-AD31-4558-B8CE-D6683DDFB4B0}" destId="{5A3AD6B5-AEF8-4D16-AF34-81CD0E567843}" srcOrd="1" destOrd="0" parTransId="{EE12070B-7B5F-448B-9F38-52B4F33C6AA4}" sibTransId="{F7643314-CE51-4FF5-84F4-AE99A9F07353}"/>
    <dgm:cxn modelId="{A2D2FD9F-CEDA-41D9-A176-859F0064E127}" type="presParOf" srcId="{DA50BD53-8C76-4FCD-B2E3-2C67A634AD25}" destId="{B9E9B34F-8911-4A75-96F1-CD8F86EF2A68}" srcOrd="0" destOrd="0" presId="urn:microsoft.com/office/officeart/2018/2/layout/IconLabelList"/>
    <dgm:cxn modelId="{A4C5675D-EE0E-415A-A763-EBB9E4B83EAD}" type="presParOf" srcId="{B9E9B34F-8911-4A75-96F1-CD8F86EF2A68}" destId="{4B68F138-DE15-4FA6-B5F3-CAFEA1ACAA3C}" srcOrd="0" destOrd="0" presId="urn:microsoft.com/office/officeart/2018/2/layout/IconLabelList"/>
    <dgm:cxn modelId="{D1347514-D9E3-4D0B-BC2F-0CAC6E33F3F0}" type="presParOf" srcId="{B9E9B34F-8911-4A75-96F1-CD8F86EF2A68}" destId="{135BDDF4-3E8F-46D7-9A60-A93BA6AB84F3}" srcOrd="1" destOrd="0" presId="urn:microsoft.com/office/officeart/2018/2/layout/IconLabelList"/>
    <dgm:cxn modelId="{EA928987-2AE4-4CA8-B7BF-9A7AA130038E}" type="presParOf" srcId="{B9E9B34F-8911-4A75-96F1-CD8F86EF2A68}" destId="{08FBCC38-4C05-4D71-94EE-C7CE174722FA}" srcOrd="2" destOrd="0" presId="urn:microsoft.com/office/officeart/2018/2/layout/IconLabelList"/>
    <dgm:cxn modelId="{78A21C3D-4EDB-4C30-BC81-104D230302B5}" type="presParOf" srcId="{DA50BD53-8C76-4FCD-B2E3-2C67A634AD25}" destId="{B15ED151-F9A5-4287-92AD-1B1AD00698B5}" srcOrd="1" destOrd="0" presId="urn:microsoft.com/office/officeart/2018/2/layout/IconLabelList"/>
    <dgm:cxn modelId="{90250A7C-2DF7-433D-982F-0901AD9C0D66}" type="presParOf" srcId="{DA50BD53-8C76-4FCD-B2E3-2C67A634AD25}" destId="{3844686F-0843-485A-A729-A73E7D45EEC4}" srcOrd="2" destOrd="0" presId="urn:microsoft.com/office/officeart/2018/2/layout/IconLabelList"/>
    <dgm:cxn modelId="{4F026772-0B1C-4B41-8AEA-42889ACCE5FC}" type="presParOf" srcId="{3844686F-0843-485A-A729-A73E7D45EEC4}" destId="{41FA40D3-1C33-41F3-9622-CA28F5E6A72A}" srcOrd="0" destOrd="0" presId="urn:microsoft.com/office/officeart/2018/2/layout/IconLabelList"/>
    <dgm:cxn modelId="{8F88AF7D-7063-4C1A-93F6-5CDFEB5D9E19}" type="presParOf" srcId="{3844686F-0843-485A-A729-A73E7D45EEC4}" destId="{7775F973-1CE0-4DB9-A734-DB8B8B3AC4D2}" srcOrd="1" destOrd="0" presId="urn:microsoft.com/office/officeart/2018/2/layout/IconLabelList"/>
    <dgm:cxn modelId="{7A5FE379-139C-4145-A6FA-FC12BDD39DA0}" type="presParOf" srcId="{3844686F-0843-485A-A729-A73E7D45EEC4}" destId="{41D623D4-A99E-4DFD-BC15-3C01BA19B9DE}" srcOrd="2" destOrd="0" presId="urn:microsoft.com/office/officeart/2018/2/layout/IconLabelList"/>
    <dgm:cxn modelId="{B8284764-6138-4174-86D7-848FB54CF4CB}" type="presParOf" srcId="{DA50BD53-8C76-4FCD-B2E3-2C67A634AD25}" destId="{76E95BB7-AAA8-4146-9C2D-2B690E474091}" srcOrd="3" destOrd="0" presId="urn:microsoft.com/office/officeart/2018/2/layout/IconLabelList"/>
    <dgm:cxn modelId="{56CE7F36-3661-4283-BFCB-9C95A1535D66}" type="presParOf" srcId="{DA50BD53-8C76-4FCD-B2E3-2C67A634AD25}" destId="{2E5F8F92-B773-4FF7-8E20-9C0FC4269F66}" srcOrd="4" destOrd="0" presId="urn:microsoft.com/office/officeart/2018/2/layout/IconLabelList"/>
    <dgm:cxn modelId="{B4A7BFDF-9C2D-4068-A867-72D23234A473}" type="presParOf" srcId="{2E5F8F92-B773-4FF7-8E20-9C0FC4269F66}" destId="{64543DD4-79A9-49C8-A306-E17F60FAB4E8}" srcOrd="0" destOrd="0" presId="urn:microsoft.com/office/officeart/2018/2/layout/IconLabelList"/>
    <dgm:cxn modelId="{F66BD0DC-670E-43F6-A2A4-02C69E05807A}" type="presParOf" srcId="{2E5F8F92-B773-4FF7-8E20-9C0FC4269F66}" destId="{D048D0C7-DBF7-4B00-9AAB-31C4AAB6C605}" srcOrd="1" destOrd="0" presId="urn:microsoft.com/office/officeart/2018/2/layout/IconLabelList"/>
    <dgm:cxn modelId="{9864A864-06B5-4A15-A59D-CA97944C3E42}" type="presParOf" srcId="{2E5F8F92-B773-4FF7-8E20-9C0FC4269F66}" destId="{83D7ED6C-6553-4339-AA2A-F5E098AB5B59}" srcOrd="2" destOrd="0" presId="urn:microsoft.com/office/officeart/2018/2/layout/IconLabelList"/>
    <dgm:cxn modelId="{5D6E246F-4DBC-403C-A2C3-543ACFD09F0C}" type="presParOf" srcId="{DA50BD53-8C76-4FCD-B2E3-2C67A634AD25}" destId="{73A348AE-88BE-4067-8942-75E2F4A4358F}" srcOrd="5" destOrd="0" presId="urn:microsoft.com/office/officeart/2018/2/layout/IconLabelList"/>
    <dgm:cxn modelId="{C85492AE-4A95-46B7-AA73-C716F81018E1}" type="presParOf" srcId="{DA50BD53-8C76-4FCD-B2E3-2C67A634AD25}" destId="{9FBEFBCB-8278-4BF7-B716-377E10BADA59}" srcOrd="6" destOrd="0" presId="urn:microsoft.com/office/officeart/2018/2/layout/IconLabelList"/>
    <dgm:cxn modelId="{8D73D456-A684-45E1-A604-764A7C40B22C}" type="presParOf" srcId="{9FBEFBCB-8278-4BF7-B716-377E10BADA59}" destId="{45F8A489-9278-4824-A3FC-593B0C662B04}" srcOrd="0" destOrd="0" presId="urn:microsoft.com/office/officeart/2018/2/layout/IconLabelList"/>
    <dgm:cxn modelId="{6C58EB1F-2BF2-4D69-9ED2-98D29A582AB9}" type="presParOf" srcId="{9FBEFBCB-8278-4BF7-B716-377E10BADA59}" destId="{D15A29CE-42A2-44EC-960F-BC53CDBCBA45}" srcOrd="1" destOrd="0" presId="urn:microsoft.com/office/officeart/2018/2/layout/IconLabelList"/>
    <dgm:cxn modelId="{DE818A9F-C172-4378-840B-73EE147ED61E}" type="presParOf" srcId="{9FBEFBCB-8278-4BF7-B716-377E10BADA59}" destId="{25A060E7-B088-4717-B048-7ED36AF02C1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A0ECDA-3F19-4D8C-AE81-E35FFD8E0002}" type="doc">
      <dgm:prSet loTypeId="urn:microsoft.com/office/officeart/2005/8/layout/process4" loCatId="list" qsTypeId="urn:microsoft.com/office/officeart/2005/8/quickstyle/simple1" qsCatId="simple" csTypeId="urn:microsoft.com/office/officeart/2005/8/colors/accent1_2" csCatId="accent1" phldr="1"/>
      <dgm:spPr/>
    </dgm:pt>
    <dgm:pt modelId="{A0ABD48A-A24E-9842-91DE-0B48F27BBABF}">
      <dgm:prSet phldrT="[Text]" custT="1"/>
      <dgm:spPr/>
      <dgm:t>
        <a:bodyPr/>
        <a:lstStyle/>
        <a:p>
          <a:pPr algn="ctr">
            <a:buNone/>
          </a:pPr>
          <a:r>
            <a:rPr lang="en-US" sz="1600" b="1" dirty="0">
              <a:solidFill>
                <a:schemeClr val="bg1">
                  <a:alpha val="0"/>
                </a:schemeClr>
              </a:solidFill>
            </a:rPr>
            <a:t>ARIABLESABLES</a:t>
          </a:r>
          <a:endParaRPr lang="en-US" sz="1000" b="1" dirty="0">
            <a:solidFill>
              <a:schemeClr val="bg1">
                <a:alpha val="0"/>
              </a:schemeClr>
            </a:solidFill>
          </a:endParaRPr>
        </a:p>
      </dgm:t>
    </dgm:pt>
    <dgm:pt modelId="{4F85CF82-24B5-EC41-BE47-3B4452B16D0F}" type="parTrans" cxnId="{50CCDE98-B9E7-0847-943A-50E380915E93}">
      <dgm:prSet/>
      <dgm:spPr/>
      <dgm:t>
        <a:bodyPr/>
        <a:lstStyle/>
        <a:p>
          <a:endParaRPr lang="en-US"/>
        </a:p>
      </dgm:t>
    </dgm:pt>
    <dgm:pt modelId="{E4294A25-DAA6-F342-9EED-DCAFD1B9DF70}" type="sibTrans" cxnId="{50CCDE98-B9E7-0847-943A-50E380915E93}">
      <dgm:prSet/>
      <dgm:spPr/>
      <dgm:t>
        <a:bodyPr/>
        <a:lstStyle/>
        <a:p>
          <a:endParaRPr lang="en-US"/>
        </a:p>
      </dgm:t>
    </dgm:pt>
    <dgm:pt modelId="{FD0A5F36-8C20-8F46-8E73-269DF2EF193C}">
      <dgm:prSet custT="1"/>
      <dgm:spPr/>
      <dgm:t>
        <a:bodyPr anchor="ctr"/>
        <a:lstStyle/>
        <a:p>
          <a:r>
            <a:rPr lang="en-US" sz="1600" b="1" u="sng" dirty="0">
              <a:latin typeface="+mn-lt"/>
              <a:cs typeface="Times New Roman" panose="02020603050405020304" pitchFamily="18" charset="0"/>
            </a:rPr>
            <a:t>Dependent:</a:t>
          </a:r>
          <a:r>
            <a:rPr lang="en-US" sz="1600" b="1" u="none" dirty="0">
              <a:latin typeface="+mn-lt"/>
              <a:cs typeface="Times New Roman" panose="02020603050405020304" pitchFamily="18" charset="0"/>
            </a:rPr>
            <a:t> Accidents</a:t>
          </a:r>
        </a:p>
      </dgm:t>
    </dgm:pt>
    <dgm:pt modelId="{A15133B7-553A-EC46-85F1-57E836D652E0}" type="parTrans" cxnId="{0248FDEB-C0CC-1744-8082-91E0218F3F26}">
      <dgm:prSet/>
      <dgm:spPr/>
      <dgm:t>
        <a:bodyPr/>
        <a:lstStyle/>
        <a:p>
          <a:endParaRPr lang="en-US"/>
        </a:p>
      </dgm:t>
    </dgm:pt>
    <dgm:pt modelId="{7F14A486-37DE-F140-B86E-A2E1061C2FC4}" type="sibTrans" cxnId="{0248FDEB-C0CC-1744-8082-91E0218F3F26}">
      <dgm:prSet/>
      <dgm:spPr/>
      <dgm:t>
        <a:bodyPr/>
        <a:lstStyle/>
        <a:p>
          <a:endParaRPr lang="en-US"/>
        </a:p>
      </dgm:t>
    </dgm:pt>
    <dgm:pt modelId="{EBDE65F3-E473-2A4D-9504-CC29C8F79EA9}">
      <dgm:prSet custT="1"/>
      <dgm:spPr/>
      <dgm:t>
        <a:bodyPr anchor="t"/>
        <a:lstStyle/>
        <a:p>
          <a:r>
            <a:rPr lang="en-US" sz="1400" b="1" u="sng" dirty="0">
              <a:solidFill>
                <a:schemeClr val="tx1"/>
              </a:solidFill>
              <a:latin typeface="+mn-lt"/>
              <a:cs typeface="Times New Roman" panose="02020603050405020304" pitchFamily="18" charset="0"/>
            </a:rPr>
            <a:t>Independent:</a:t>
          </a:r>
          <a:r>
            <a:rPr lang="en-US" sz="1400" b="1" dirty="0">
              <a:solidFill>
                <a:schemeClr val="tx1"/>
              </a:solidFill>
              <a:latin typeface="+mn-lt"/>
              <a:cs typeface="Times New Roman" panose="02020603050405020304" pitchFamily="18" charset="0"/>
            </a:rPr>
            <a:t> Date and Time; Age; Injuries, Driving under influence of alcohol and drugs</a:t>
          </a:r>
        </a:p>
      </dgm:t>
    </dgm:pt>
    <dgm:pt modelId="{34631D25-34F1-9644-BE6A-A3E1055FA315}" type="parTrans" cxnId="{5CED9980-B6FB-E749-9DDF-F98BC2BC0356}">
      <dgm:prSet/>
      <dgm:spPr/>
      <dgm:t>
        <a:bodyPr/>
        <a:lstStyle/>
        <a:p>
          <a:endParaRPr lang="en-US"/>
        </a:p>
      </dgm:t>
    </dgm:pt>
    <dgm:pt modelId="{8E3290CA-7C93-1749-9E90-91FA33C28F18}" type="sibTrans" cxnId="{5CED9980-B6FB-E749-9DDF-F98BC2BC0356}">
      <dgm:prSet/>
      <dgm:spPr/>
      <dgm:t>
        <a:bodyPr/>
        <a:lstStyle/>
        <a:p>
          <a:endParaRPr lang="en-US"/>
        </a:p>
      </dgm:t>
    </dgm:pt>
    <dgm:pt modelId="{271C597D-E532-5F49-B8CE-6682DDA874AB}">
      <dgm:prSet/>
      <dgm:spPr/>
      <dgm:t>
        <a:bodyPr/>
        <a:lstStyle/>
        <a:p>
          <a:r>
            <a:rPr lang="en-US" dirty="0">
              <a:solidFill>
                <a:schemeClr val="bg1"/>
              </a:solidFill>
              <a:cs typeface="Times New Roman" panose="02020603050405020304" pitchFamily="18" charset="0"/>
            </a:rPr>
            <a:t>RQ1: Is there an association between a particular date and time when accidents occurred in City of Tempe between 2019-2022?</a:t>
          </a:r>
        </a:p>
      </dgm:t>
    </dgm:pt>
    <dgm:pt modelId="{44F530A5-A02E-FF46-9213-96D045089D6C}" type="parTrans" cxnId="{9B03E69E-2F14-D64E-BB34-C119CC85D4F6}">
      <dgm:prSet/>
      <dgm:spPr/>
      <dgm:t>
        <a:bodyPr/>
        <a:lstStyle/>
        <a:p>
          <a:endParaRPr lang="en-US"/>
        </a:p>
      </dgm:t>
    </dgm:pt>
    <dgm:pt modelId="{B88EF2DD-6CD0-8945-BEB6-DDD392999D73}" type="sibTrans" cxnId="{9B03E69E-2F14-D64E-BB34-C119CC85D4F6}">
      <dgm:prSet/>
      <dgm:spPr/>
      <dgm:t>
        <a:bodyPr/>
        <a:lstStyle/>
        <a:p>
          <a:endParaRPr lang="en-US"/>
        </a:p>
      </dgm:t>
    </dgm:pt>
    <dgm:pt modelId="{52436B98-D460-C548-8FDA-CC7C3C5AAC58}">
      <dgm:prSet/>
      <dgm:spPr/>
      <dgm:t>
        <a:bodyPr/>
        <a:lstStyle/>
        <a:p>
          <a:pPr algn="ctr"/>
          <a:r>
            <a:rPr lang="en-US" dirty="0">
              <a:solidFill>
                <a:schemeClr val="bg1"/>
              </a:solidFill>
              <a:cs typeface="Times New Roman" panose="02020603050405020304" pitchFamily="18" charset="0"/>
            </a:rPr>
            <a:t>RQ2: </a:t>
          </a:r>
          <a:r>
            <a:rPr lang="en-US" i="0" dirty="0">
              <a:solidFill>
                <a:schemeClr val="bg1"/>
              </a:solidFill>
              <a:effectLst/>
            </a:rPr>
            <a:t>Is there a correlation between age groups and injuries due to accidents in the City of Tempe between 2019-2022?</a:t>
          </a:r>
          <a:endParaRPr lang="en-US" dirty="0">
            <a:solidFill>
              <a:schemeClr val="bg1"/>
            </a:solidFill>
            <a:cs typeface="Times New Roman" panose="02020603050405020304" pitchFamily="18" charset="0"/>
          </a:endParaRPr>
        </a:p>
      </dgm:t>
    </dgm:pt>
    <dgm:pt modelId="{B20935F0-4952-C84A-9738-3FC90204A9C5}" type="parTrans" cxnId="{6CCE30D2-D88E-4B45-8021-DB1C99AEDEBE}">
      <dgm:prSet/>
      <dgm:spPr/>
      <dgm:t>
        <a:bodyPr/>
        <a:lstStyle/>
        <a:p>
          <a:endParaRPr lang="en-US"/>
        </a:p>
      </dgm:t>
    </dgm:pt>
    <dgm:pt modelId="{469267F7-B9CA-9146-96E1-9C150205A578}" type="sibTrans" cxnId="{6CCE30D2-D88E-4B45-8021-DB1C99AEDEBE}">
      <dgm:prSet/>
      <dgm:spPr/>
      <dgm:t>
        <a:bodyPr/>
        <a:lstStyle/>
        <a:p>
          <a:endParaRPr lang="en-US"/>
        </a:p>
      </dgm:t>
    </dgm:pt>
    <dgm:pt modelId="{05E44E6C-4B26-7249-BB84-F7F32082CD56}">
      <dgm:prSet/>
      <dgm:spPr/>
      <dgm:t>
        <a:bodyPr/>
        <a:lstStyle/>
        <a:p>
          <a:pPr algn="ctr"/>
          <a:r>
            <a:rPr lang="en-US" dirty="0"/>
            <a:t>RQ3: Is there an association between </a:t>
          </a:r>
          <a:r>
            <a:rPr lang="en-US" i="0" dirty="0"/>
            <a:t>age and driving under the influence of alcohol/drugs </a:t>
          </a:r>
          <a:r>
            <a:rPr lang="en-US" dirty="0"/>
            <a:t>when accidents occurred in City of Tempe between 2019-2022?</a:t>
          </a:r>
          <a:endParaRPr lang="en-US" dirty="0">
            <a:solidFill>
              <a:schemeClr val="tx1">
                <a:lumMod val="95000"/>
                <a:lumOff val="5000"/>
              </a:schemeClr>
            </a:solidFill>
            <a:cs typeface="Times New Roman" panose="02020603050405020304" pitchFamily="18" charset="0"/>
          </a:endParaRPr>
        </a:p>
      </dgm:t>
    </dgm:pt>
    <dgm:pt modelId="{BBD2B60A-DD51-DE4D-8E66-05770ED63639}" type="parTrans" cxnId="{6D80859D-2829-B448-AD8C-E86EC8C58A63}">
      <dgm:prSet/>
      <dgm:spPr/>
      <dgm:t>
        <a:bodyPr/>
        <a:lstStyle/>
        <a:p>
          <a:endParaRPr lang="en-US"/>
        </a:p>
      </dgm:t>
    </dgm:pt>
    <dgm:pt modelId="{DF7FE358-EA55-7F47-85F5-4F2D15223EB6}" type="sibTrans" cxnId="{6D80859D-2829-B448-AD8C-E86EC8C58A63}">
      <dgm:prSet/>
      <dgm:spPr/>
      <dgm:t>
        <a:bodyPr/>
        <a:lstStyle/>
        <a:p>
          <a:endParaRPr lang="en-US"/>
        </a:p>
      </dgm:t>
    </dgm:pt>
    <dgm:pt modelId="{BA1F9561-4720-8848-8E72-9452AF3EEE3E}" type="pres">
      <dgm:prSet presAssocID="{20A0ECDA-3F19-4D8C-AE81-E35FFD8E0002}" presName="Name0" presStyleCnt="0">
        <dgm:presLayoutVars>
          <dgm:dir/>
          <dgm:animLvl val="lvl"/>
          <dgm:resizeHandles val="exact"/>
        </dgm:presLayoutVars>
      </dgm:prSet>
      <dgm:spPr/>
    </dgm:pt>
    <dgm:pt modelId="{E9BFAD87-1115-BA42-8978-BE32AFB22D97}" type="pres">
      <dgm:prSet presAssocID="{05E44E6C-4B26-7249-BB84-F7F32082CD56}" presName="boxAndChildren" presStyleCnt="0"/>
      <dgm:spPr/>
    </dgm:pt>
    <dgm:pt modelId="{53A378A2-0799-A346-AF0C-0BC43FF2C4A3}" type="pres">
      <dgm:prSet presAssocID="{05E44E6C-4B26-7249-BB84-F7F32082CD56}" presName="parentTextBox" presStyleLbl="node1" presStyleIdx="0" presStyleCnt="4"/>
      <dgm:spPr/>
    </dgm:pt>
    <dgm:pt modelId="{E6BF2795-D67C-6041-86C3-E0C4F858B38A}" type="pres">
      <dgm:prSet presAssocID="{469267F7-B9CA-9146-96E1-9C150205A578}" presName="sp" presStyleCnt="0"/>
      <dgm:spPr/>
    </dgm:pt>
    <dgm:pt modelId="{1CBA0892-8D73-2A4A-824F-55DE789C2421}" type="pres">
      <dgm:prSet presAssocID="{52436B98-D460-C548-8FDA-CC7C3C5AAC58}" presName="arrowAndChildren" presStyleCnt="0"/>
      <dgm:spPr/>
    </dgm:pt>
    <dgm:pt modelId="{7B2B886C-98E0-4C4C-9039-1540A248503B}" type="pres">
      <dgm:prSet presAssocID="{52436B98-D460-C548-8FDA-CC7C3C5AAC58}" presName="parentTextArrow" presStyleLbl="node1" presStyleIdx="1" presStyleCnt="4"/>
      <dgm:spPr/>
    </dgm:pt>
    <dgm:pt modelId="{4288DF6F-E604-D744-93E3-3FA2B610BBF2}" type="pres">
      <dgm:prSet presAssocID="{B88EF2DD-6CD0-8945-BEB6-DDD392999D73}" presName="sp" presStyleCnt="0"/>
      <dgm:spPr/>
    </dgm:pt>
    <dgm:pt modelId="{DEECA1CE-A9CC-BC49-B621-2BB89E00E140}" type="pres">
      <dgm:prSet presAssocID="{271C597D-E532-5F49-B8CE-6682DDA874AB}" presName="arrowAndChildren" presStyleCnt="0"/>
      <dgm:spPr/>
    </dgm:pt>
    <dgm:pt modelId="{3DB5AF94-5C78-7E4B-8302-C27681EFFDFB}" type="pres">
      <dgm:prSet presAssocID="{271C597D-E532-5F49-B8CE-6682DDA874AB}" presName="parentTextArrow" presStyleLbl="node1" presStyleIdx="2" presStyleCnt="4"/>
      <dgm:spPr/>
    </dgm:pt>
    <dgm:pt modelId="{953CBA9B-D2ED-C647-998F-FC874406A156}" type="pres">
      <dgm:prSet presAssocID="{E4294A25-DAA6-F342-9EED-DCAFD1B9DF70}" presName="sp" presStyleCnt="0"/>
      <dgm:spPr/>
    </dgm:pt>
    <dgm:pt modelId="{70294029-227E-734E-BF45-C51C72B83E82}" type="pres">
      <dgm:prSet presAssocID="{A0ABD48A-A24E-9842-91DE-0B48F27BBABF}" presName="arrowAndChildren" presStyleCnt="0"/>
      <dgm:spPr/>
    </dgm:pt>
    <dgm:pt modelId="{5C1D7424-9167-2843-B1C3-F3278B58D4C1}" type="pres">
      <dgm:prSet presAssocID="{A0ABD48A-A24E-9842-91DE-0B48F27BBABF}" presName="parentTextArrow" presStyleLbl="node1" presStyleIdx="2" presStyleCnt="4"/>
      <dgm:spPr/>
    </dgm:pt>
    <dgm:pt modelId="{1850FCE3-923B-3447-A449-12BB9229EABD}" type="pres">
      <dgm:prSet presAssocID="{A0ABD48A-A24E-9842-91DE-0B48F27BBABF}" presName="arrow" presStyleLbl="node1" presStyleIdx="3" presStyleCnt="4" custLinFactNeighborX="0" custLinFactNeighborY="-3883"/>
      <dgm:spPr/>
    </dgm:pt>
    <dgm:pt modelId="{FE626C71-42F2-4F4F-9D83-5F372ECA5F88}" type="pres">
      <dgm:prSet presAssocID="{A0ABD48A-A24E-9842-91DE-0B48F27BBABF}" presName="descendantArrow" presStyleCnt="0"/>
      <dgm:spPr/>
    </dgm:pt>
    <dgm:pt modelId="{234136D9-4445-1C41-97E4-4CFC4AF95539}" type="pres">
      <dgm:prSet presAssocID="{FD0A5F36-8C20-8F46-8E73-269DF2EF193C}" presName="childTextArrow" presStyleLbl="fgAccFollowNode1" presStyleIdx="0" presStyleCnt="2">
        <dgm:presLayoutVars>
          <dgm:bulletEnabled val="1"/>
        </dgm:presLayoutVars>
      </dgm:prSet>
      <dgm:spPr/>
    </dgm:pt>
    <dgm:pt modelId="{7C8A15D2-905C-AA45-BA5D-38A03BD52CE8}" type="pres">
      <dgm:prSet presAssocID="{EBDE65F3-E473-2A4D-9504-CC29C8F79EA9}" presName="childTextArrow" presStyleLbl="fgAccFollowNode1" presStyleIdx="1" presStyleCnt="2">
        <dgm:presLayoutVars>
          <dgm:bulletEnabled val="1"/>
        </dgm:presLayoutVars>
      </dgm:prSet>
      <dgm:spPr/>
    </dgm:pt>
  </dgm:ptLst>
  <dgm:cxnLst>
    <dgm:cxn modelId="{78D61224-2847-F14A-8F8D-7341D85527C1}" type="presOf" srcId="{271C597D-E532-5F49-B8CE-6682DDA874AB}" destId="{3DB5AF94-5C78-7E4B-8302-C27681EFFDFB}" srcOrd="0" destOrd="0" presId="urn:microsoft.com/office/officeart/2005/8/layout/process4"/>
    <dgm:cxn modelId="{B3E50835-E2F0-B94B-8729-B06DC2E3A26D}" type="presOf" srcId="{05E44E6C-4B26-7249-BB84-F7F32082CD56}" destId="{53A378A2-0799-A346-AF0C-0BC43FF2C4A3}" srcOrd="0" destOrd="0" presId="urn:microsoft.com/office/officeart/2005/8/layout/process4"/>
    <dgm:cxn modelId="{5CED9980-B6FB-E749-9DDF-F98BC2BC0356}" srcId="{A0ABD48A-A24E-9842-91DE-0B48F27BBABF}" destId="{EBDE65F3-E473-2A4D-9504-CC29C8F79EA9}" srcOrd="1" destOrd="0" parTransId="{34631D25-34F1-9644-BE6A-A3E1055FA315}" sibTransId="{8E3290CA-7C93-1749-9E90-91FA33C28F18}"/>
    <dgm:cxn modelId="{A0006F93-79B8-FA4D-A50D-494E2CC70A59}" type="presOf" srcId="{A0ABD48A-A24E-9842-91DE-0B48F27BBABF}" destId="{1850FCE3-923B-3447-A449-12BB9229EABD}" srcOrd="1" destOrd="0" presId="urn:microsoft.com/office/officeart/2005/8/layout/process4"/>
    <dgm:cxn modelId="{50CCDE98-B9E7-0847-943A-50E380915E93}" srcId="{20A0ECDA-3F19-4D8C-AE81-E35FFD8E0002}" destId="{A0ABD48A-A24E-9842-91DE-0B48F27BBABF}" srcOrd="0" destOrd="0" parTransId="{4F85CF82-24B5-EC41-BE47-3B4452B16D0F}" sibTransId="{E4294A25-DAA6-F342-9EED-DCAFD1B9DF70}"/>
    <dgm:cxn modelId="{6D80859D-2829-B448-AD8C-E86EC8C58A63}" srcId="{20A0ECDA-3F19-4D8C-AE81-E35FFD8E0002}" destId="{05E44E6C-4B26-7249-BB84-F7F32082CD56}" srcOrd="3" destOrd="0" parTransId="{BBD2B60A-DD51-DE4D-8E66-05770ED63639}" sibTransId="{DF7FE358-EA55-7F47-85F5-4F2D15223EB6}"/>
    <dgm:cxn modelId="{9B03E69E-2F14-D64E-BB34-C119CC85D4F6}" srcId="{20A0ECDA-3F19-4D8C-AE81-E35FFD8E0002}" destId="{271C597D-E532-5F49-B8CE-6682DDA874AB}" srcOrd="1" destOrd="0" parTransId="{44F530A5-A02E-FF46-9213-96D045089D6C}" sibTransId="{B88EF2DD-6CD0-8945-BEB6-DDD392999D73}"/>
    <dgm:cxn modelId="{A68914AD-5333-024E-A256-363435736E54}" type="presOf" srcId="{52436B98-D460-C548-8FDA-CC7C3C5AAC58}" destId="{7B2B886C-98E0-4C4C-9039-1540A248503B}" srcOrd="0" destOrd="0" presId="urn:microsoft.com/office/officeart/2005/8/layout/process4"/>
    <dgm:cxn modelId="{F08D5FB3-A5B2-5045-98E0-6C55C94CD9A5}" type="presOf" srcId="{FD0A5F36-8C20-8F46-8E73-269DF2EF193C}" destId="{234136D9-4445-1C41-97E4-4CFC4AF95539}" srcOrd="0" destOrd="0" presId="urn:microsoft.com/office/officeart/2005/8/layout/process4"/>
    <dgm:cxn modelId="{2CBD2ABC-DCEF-C143-BA87-7D5DCB15DD84}" type="presOf" srcId="{20A0ECDA-3F19-4D8C-AE81-E35FFD8E0002}" destId="{BA1F9561-4720-8848-8E72-9452AF3EEE3E}" srcOrd="0" destOrd="0" presId="urn:microsoft.com/office/officeart/2005/8/layout/process4"/>
    <dgm:cxn modelId="{F949DCC8-30A8-A04F-89FB-8AE6DBE67C20}" type="presOf" srcId="{A0ABD48A-A24E-9842-91DE-0B48F27BBABF}" destId="{5C1D7424-9167-2843-B1C3-F3278B58D4C1}" srcOrd="0" destOrd="0" presId="urn:microsoft.com/office/officeart/2005/8/layout/process4"/>
    <dgm:cxn modelId="{1457ACCC-871D-D44C-9D6E-91DC33BDA386}" type="presOf" srcId="{EBDE65F3-E473-2A4D-9504-CC29C8F79EA9}" destId="{7C8A15D2-905C-AA45-BA5D-38A03BD52CE8}" srcOrd="0" destOrd="0" presId="urn:microsoft.com/office/officeart/2005/8/layout/process4"/>
    <dgm:cxn modelId="{6CCE30D2-D88E-4B45-8021-DB1C99AEDEBE}" srcId="{20A0ECDA-3F19-4D8C-AE81-E35FFD8E0002}" destId="{52436B98-D460-C548-8FDA-CC7C3C5AAC58}" srcOrd="2" destOrd="0" parTransId="{B20935F0-4952-C84A-9738-3FC90204A9C5}" sibTransId="{469267F7-B9CA-9146-96E1-9C150205A578}"/>
    <dgm:cxn modelId="{0248FDEB-C0CC-1744-8082-91E0218F3F26}" srcId="{A0ABD48A-A24E-9842-91DE-0B48F27BBABF}" destId="{FD0A5F36-8C20-8F46-8E73-269DF2EF193C}" srcOrd="0" destOrd="0" parTransId="{A15133B7-553A-EC46-85F1-57E836D652E0}" sibTransId="{7F14A486-37DE-F140-B86E-A2E1061C2FC4}"/>
    <dgm:cxn modelId="{2A459F42-0966-5744-978C-96140AFB8059}" type="presParOf" srcId="{BA1F9561-4720-8848-8E72-9452AF3EEE3E}" destId="{E9BFAD87-1115-BA42-8978-BE32AFB22D97}" srcOrd="0" destOrd="0" presId="urn:microsoft.com/office/officeart/2005/8/layout/process4"/>
    <dgm:cxn modelId="{D9C9000D-F563-6649-A4BA-C478DCBE5D61}" type="presParOf" srcId="{E9BFAD87-1115-BA42-8978-BE32AFB22D97}" destId="{53A378A2-0799-A346-AF0C-0BC43FF2C4A3}" srcOrd="0" destOrd="0" presId="urn:microsoft.com/office/officeart/2005/8/layout/process4"/>
    <dgm:cxn modelId="{CF786D1A-327B-244A-800F-6823F5C865F6}" type="presParOf" srcId="{BA1F9561-4720-8848-8E72-9452AF3EEE3E}" destId="{E6BF2795-D67C-6041-86C3-E0C4F858B38A}" srcOrd="1" destOrd="0" presId="urn:microsoft.com/office/officeart/2005/8/layout/process4"/>
    <dgm:cxn modelId="{DE9BE598-507B-2F49-B34A-3C6FD8CE0B06}" type="presParOf" srcId="{BA1F9561-4720-8848-8E72-9452AF3EEE3E}" destId="{1CBA0892-8D73-2A4A-824F-55DE789C2421}" srcOrd="2" destOrd="0" presId="urn:microsoft.com/office/officeart/2005/8/layout/process4"/>
    <dgm:cxn modelId="{8CA14D3A-C63F-0F43-8629-9F9573F0AE73}" type="presParOf" srcId="{1CBA0892-8D73-2A4A-824F-55DE789C2421}" destId="{7B2B886C-98E0-4C4C-9039-1540A248503B}" srcOrd="0" destOrd="0" presId="urn:microsoft.com/office/officeart/2005/8/layout/process4"/>
    <dgm:cxn modelId="{36F10042-BB30-324E-A35A-3516A2C547CD}" type="presParOf" srcId="{BA1F9561-4720-8848-8E72-9452AF3EEE3E}" destId="{4288DF6F-E604-D744-93E3-3FA2B610BBF2}" srcOrd="3" destOrd="0" presId="urn:microsoft.com/office/officeart/2005/8/layout/process4"/>
    <dgm:cxn modelId="{61926C69-3843-5C4E-8C57-E7069A690078}" type="presParOf" srcId="{BA1F9561-4720-8848-8E72-9452AF3EEE3E}" destId="{DEECA1CE-A9CC-BC49-B621-2BB89E00E140}" srcOrd="4" destOrd="0" presId="urn:microsoft.com/office/officeart/2005/8/layout/process4"/>
    <dgm:cxn modelId="{9B3C9351-2A42-1946-AA95-B07472CF2E0D}" type="presParOf" srcId="{DEECA1CE-A9CC-BC49-B621-2BB89E00E140}" destId="{3DB5AF94-5C78-7E4B-8302-C27681EFFDFB}" srcOrd="0" destOrd="0" presId="urn:microsoft.com/office/officeart/2005/8/layout/process4"/>
    <dgm:cxn modelId="{2F137513-5EAD-BF48-973C-6FA2509D2F6E}" type="presParOf" srcId="{BA1F9561-4720-8848-8E72-9452AF3EEE3E}" destId="{953CBA9B-D2ED-C647-998F-FC874406A156}" srcOrd="5" destOrd="0" presId="urn:microsoft.com/office/officeart/2005/8/layout/process4"/>
    <dgm:cxn modelId="{BE48221A-B900-214C-97C0-AC69EA32033B}" type="presParOf" srcId="{BA1F9561-4720-8848-8E72-9452AF3EEE3E}" destId="{70294029-227E-734E-BF45-C51C72B83E82}" srcOrd="6" destOrd="0" presId="urn:microsoft.com/office/officeart/2005/8/layout/process4"/>
    <dgm:cxn modelId="{96CC253E-7BD4-F54F-93C8-815B9BC61B27}" type="presParOf" srcId="{70294029-227E-734E-BF45-C51C72B83E82}" destId="{5C1D7424-9167-2843-B1C3-F3278B58D4C1}" srcOrd="0" destOrd="0" presId="urn:microsoft.com/office/officeart/2005/8/layout/process4"/>
    <dgm:cxn modelId="{5190E62E-CB60-494A-A538-090B93AE6178}" type="presParOf" srcId="{70294029-227E-734E-BF45-C51C72B83E82}" destId="{1850FCE3-923B-3447-A449-12BB9229EABD}" srcOrd="1" destOrd="0" presId="urn:microsoft.com/office/officeart/2005/8/layout/process4"/>
    <dgm:cxn modelId="{26861671-ABA3-3745-BCC6-B45049B3B9F3}" type="presParOf" srcId="{70294029-227E-734E-BF45-C51C72B83E82}" destId="{FE626C71-42F2-4F4F-9D83-5F372ECA5F88}" srcOrd="2" destOrd="0" presId="urn:microsoft.com/office/officeart/2005/8/layout/process4"/>
    <dgm:cxn modelId="{09B78D6F-E804-7E4E-BD8E-83FF165F60C9}" type="presParOf" srcId="{FE626C71-42F2-4F4F-9D83-5F372ECA5F88}" destId="{234136D9-4445-1C41-97E4-4CFC4AF95539}" srcOrd="0" destOrd="0" presId="urn:microsoft.com/office/officeart/2005/8/layout/process4"/>
    <dgm:cxn modelId="{CF16A1E2-33D1-A347-A780-2F2EB5CE1552}" type="presParOf" srcId="{FE626C71-42F2-4F4F-9D83-5F372ECA5F88}" destId="{7C8A15D2-905C-AA45-BA5D-38A03BD52CE8}"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A0ECDA-3F19-4D8C-AE81-E35FFD8E0002}" type="doc">
      <dgm:prSet loTypeId="urn:microsoft.com/office/officeart/2005/8/layout/bList2" loCatId="list" qsTypeId="urn:microsoft.com/office/officeart/2005/8/quickstyle/simple2" qsCatId="simple" csTypeId="urn:microsoft.com/office/officeart/2005/8/colors/accent1_2" csCatId="accent1" phldr="1"/>
      <dgm:spPr/>
    </dgm:pt>
    <dgm:pt modelId="{A0ABD48A-A24E-9842-91DE-0B48F27BBABF}">
      <dgm:prSet phldrT="[Text]"/>
      <dgm:spPr/>
      <dgm:t>
        <a:bodyPr/>
        <a:lstStyle/>
        <a:p>
          <a:pPr algn="ctr"/>
          <a:r>
            <a:rPr lang="en-US" dirty="0"/>
            <a:t>RQ 1</a:t>
          </a:r>
        </a:p>
      </dgm:t>
    </dgm:pt>
    <dgm:pt modelId="{4F85CF82-24B5-EC41-BE47-3B4452B16D0F}" type="parTrans" cxnId="{50CCDE98-B9E7-0847-943A-50E380915E93}">
      <dgm:prSet/>
      <dgm:spPr/>
      <dgm:t>
        <a:bodyPr/>
        <a:lstStyle/>
        <a:p>
          <a:endParaRPr lang="en-US"/>
        </a:p>
      </dgm:t>
    </dgm:pt>
    <dgm:pt modelId="{E4294A25-DAA6-F342-9EED-DCAFD1B9DF70}" type="sibTrans" cxnId="{50CCDE98-B9E7-0847-943A-50E380915E93}">
      <dgm:prSet/>
      <dgm:spPr/>
      <dgm:t>
        <a:bodyPr/>
        <a:lstStyle/>
        <a:p>
          <a:endParaRPr lang="en-US"/>
        </a:p>
      </dgm:t>
    </dgm:pt>
    <dgm:pt modelId="{E006BC88-FA5C-BD41-A979-143E7E1732E4}">
      <dgm:prSet phldrT="[Text]" custT="1"/>
      <dgm:spPr/>
      <dgm:t>
        <a:bodyPr/>
        <a:lstStyle/>
        <a:p>
          <a:pPr marL="171450" lvl="1" indent="0" algn="l" defTabSz="711200">
            <a:lnSpc>
              <a:spcPct val="100000"/>
            </a:lnSpc>
            <a:spcBef>
              <a:spcPct val="0"/>
            </a:spcBef>
            <a:spcAft>
              <a:spcPct val="15000"/>
            </a:spcAft>
          </a:pPr>
          <a:r>
            <a:rPr lang="en-US" sz="1600" kern="1200" dirty="0">
              <a:solidFill>
                <a:schemeClr val="tx1">
                  <a:lumMod val="95000"/>
                  <a:lumOff val="5000"/>
                </a:schemeClr>
              </a:solidFill>
              <a:latin typeface="+mn-lt"/>
              <a:cs typeface="Times New Roman" panose="02020603050405020304" pitchFamily="18" charset="0"/>
            </a:rPr>
            <a:t>H0- There is no association between a particular date and time when accidents occurred in City of Tempe between 2019-2022.</a:t>
          </a:r>
          <a:endParaRPr lang="en-US" sz="1600" kern="1200" dirty="0">
            <a:latin typeface="+mn-lt"/>
          </a:endParaRPr>
        </a:p>
      </dgm:t>
    </dgm:pt>
    <dgm:pt modelId="{817CE8E7-37B7-2D41-BA6A-90D314CD689E}" type="parTrans" cxnId="{28EECC0F-D515-FA4A-ACD2-EE72D72ABD74}">
      <dgm:prSet/>
      <dgm:spPr/>
      <dgm:t>
        <a:bodyPr/>
        <a:lstStyle/>
        <a:p>
          <a:endParaRPr lang="en-US"/>
        </a:p>
      </dgm:t>
    </dgm:pt>
    <dgm:pt modelId="{49079AB0-8654-BB4E-B39A-B8789D03CC64}" type="sibTrans" cxnId="{28EECC0F-D515-FA4A-ACD2-EE72D72ABD74}">
      <dgm:prSet/>
      <dgm:spPr/>
      <dgm:t>
        <a:bodyPr/>
        <a:lstStyle/>
        <a:p>
          <a:endParaRPr lang="en-US"/>
        </a:p>
      </dgm:t>
    </dgm:pt>
    <dgm:pt modelId="{EA157F33-573B-9543-BBC8-0FDCC33C7101}">
      <dgm:prSet phldrT="[Text]"/>
      <dgm:spPr/>
      <dgm:t>
        <a:bodyPr/>
        <a:lstStyle/>
        <a:p>
          <a:pPr algn="ctr"/>
          <a:r>
            <a:rPr lang="en-US" dirty="0"/>
            <a:t>RQ 2</a:t>
          </a:r>
        </a:p>
      </dgm:t>
    </dgm:pt>
    <dgm:pt modelId="{DAB26B6E-E5D9-B841-8C1D-BABFD7221C23}" type="parTrans" cxnId="{03A9F675-6501-E847-9D7A-C479F45972A7}">
      <dgm:prSet/>
      <dgm:spPr/>
      <dgm:t>
        <a:bodyPr/>
        <a:lstStyle/>
        <a:p>
          <a:endParaRPr lang="en-US"/>
        </a:p>
      </dgm:t>
    </dgm:pt>
    <dgm:pt modelId="{E2733ADB-8DE8-144D-920A-BFEC1EBFB0EA}" type="sibTrans" cxnId="{03A9F675-6501-E847-9D7A-C479F45972A7}">
      <dgm:prSet/>
      <dgm:spPr/>
      <dgm:t>
        <a:bodyPr/>
        <a:lstStyle/>
        <a:p>
          <a:endParaRPr lang="en-US"/>
        </a:p>
      </dgm:t>
    </dgm:pt>
    <dgm:pt modelId="{CE38C8A1-A6E9-9F4E-9805-C119097020ED}">
      <dgm:prSet phldrT="[Text]" custT="1"/>
      <dgm:spPr/>
      <dgm:t>
        <a:bodyPr/>
        <a:lstStyle/>
        <a:p>
          <a:pPr marL="171450" lvl="1" indent="-171450" algn="l" defTabSz="711200">
            <a:lnSpc>
              <a:spcPct val="100000"/>
            </a:lnSpc>
            <a:spcBef>
              <a:spcPct val="0"/>
            </a:spcBef>
            <a:spcAft>
              <a:spcPct val="15000"/>
            </a:spcAft>
            <a:buChar char="•"/>
          </a:pPr>
          <a:r>
            <a:rPr lang="en-US" sz="1600" kern="1200" dirty="0">
              <a:solidFill>
                <a:prstClr val="black">
                  <a:lumMod val="95000"/>
                  <a:lumOff val="5000"/>
                </a:prstClr>
              </a:solidFill>
              <a:latin typeface="+mn-lt"/>
              <a:ea typeface="+mn-ea"/>
              <a:cs typeface="Times New Roman" panose="02020603050405020304" pitchFamily="18" charset="0"/>
            </a:rPr>
            <a:t>H0- There is no association between </a:t>
          </a:r>
          <a:r>
            <a:rPr lang="en-US" sz="1600" b="0" i="0" kern="1200" dirty="0">
              <a:effectLst/>
              <a:latin typeface="+mn-lt"/>
            </a:rPr>
            <a:t>age groups and injuries due to accidents in the City of Tempe between 2019-2022.</a:t>
          </a:r>
          <a:endParaRPr lang="en-US" sz="1600" b="0" kern="1200" dirty="0">
            <a:solidFill>
              <a:prstClr val="black">
                <a:lumMod val="95000"/>
                <a:lumOff val="5000"/>
              </a:prstClr>
            </a:solidFill>
            <a:latin typeface="+mn-lt"/>
            <a:ea typeface="+mn-ea"/>
            <a:cs typeface="Times New Roman" panose="02020603050405020304" pitchFamily="18" charset="0"/>
          </a:endParaRPr>
        </a:p>
      </dgm:t>
    </dgm:pt>
    <dgm:pt modelId="{84FFA97D-8234-554B-AD91-FBB80C0671F6}" type="parTrans" cxnId="{AD1FF227-D451-624F-899C-80D5F1A63E6F}">
      <dgm:prSet/>
      <dgm:spPr/>
      <dgm:t>
        <a:bodyPr/>
        <a:lstStyle/>
        <a:p>
          <a:endParaRPr lang="en-US"/>
        </a:p>
      </dgm:t>
    </dgm:pt>
    <dgm:pt modelId="{65431BCE-1597-A14D-BA31-A03E6588E557}" type="sibTrans" cxnId="{AD1FF227-D451-624F-899C-80D5F1A63E6F}">
      <dgm:prSet/>
      <dgm:spPr/>
      <dgm:t>
        <a:bodyPr/>
        <a:lstStyle/>
        <a:p>
          <a:endParaRPr lang="en-US"/>
        </a:p>
      </dgm:t>
    </dgm:pt>
    <dgm:pt modelId="{3E142EF5-4CB6-A441-9359-956715DABBB1}">
      <dgm:prSet phldrT="[Text]"/>
      <dgm:spPr/>
      <dgm:t>
        <a:bodyPr/>
        <a:lstStyle/>
        <a:p>
          <a:pPr algn="ctr"/>
          <a:r>
            <a:rPr lang="en-US" dirty="0"/>
            <a:t>RQ 3</a:t>
          </a:r>
        </a:p>
      </dgm:t>
    </dgm:pt>
    <dgm:pt modelId="{D4EA6DB4-3009-8D44-AC5A-5F8A082499DA}" type="parTrans" cxnId="{CDE2CC6C-4FCE-8148-9029-6CCD3E25556E}">
      <dgm:prSet/>
      <dgm:spPr/>
      <dgm:t>
        <a:bodyPr/>
        <a:lstStyle/>
        <a:p>
          <a:endParaRPr lang="en-US"/>
        </a:p>
      </dgm:t>
    </dgm:pt>
    <dgm:pt modelId="{1552C1C2-E0D6-934B-85F2-411017387BC5}" type="sibTrans" cxnId="{CDE2CC6C-4FCE-8148-9029-6CCD3E25556E}">
      <dgm:prSet/>
      <dgm:spPr/>
      <dgm:t>
        <a:bodyPr/>
        <a:lstStyle/>
        <a:p>
          <a:endParaRPr lang="en-US"/>
        </a:p>
      </dgm:t>
    </dgm:pt>
    <dgm:pt modelId="{C1777921-D6C7-5D4B-A83E-C988556B73DF}">
      <dgm:prSet phldrT="[Text]" custT="1"/>
      <dgm:spPr/>
      <dgm:t>
        <a:bodyPr/>
        <a:lstStyle/>
        <a:p>
          <a:pPr marL="171450" lvl="1" indent="0" algn="l" defTabSz="711200">
            <a:lnSpc>
              <a:spcPct val="100000"/>
            </a:lnSpc>
            <a:spcBef>
              <a:spcPct val="0"/>
            </a:spcBef>
            <a:spcAft>
              <a:spcPct val="15000"/>
            </a:spcAft>
            <a:buChar char="•"/>
          </a:pPr>
          <a:r>
            <a:rPr lang="en-US" sz="1600" kern="1200" dirty="0">
              <a:solidFill>
                <a:prstClr val="black">
                  <a:lumMod val="95000"/>
                  <a:lumOff val="5000"/>
                </a:prstClr>
              </a:solidFill>
              <a:latin typeface="Calibri" panose="020F0502020204030204"/>
              <a:ea typeface="+mn-ea"/>
              <a:cs typeface="Times New Roman" panose="02020603050405020304" pitchFamily="18" charset="0"/>
            </a:rPr>
            <a:t>H0- There is no association between age and driving under the influence of alcohol/drugs when accidents occurred in City of Tempe between 2019-2022.</a:t>
          </a:r>
        </a:p>
      </dgm:t>
    </dgm:pt>
    <dgm:pt modelId="{5D195812-224E-904A-BE78-621BD8B47FA4}" type="parTrans" cxnId="{774D866D-DA02-4840-BCAE-A0CEE97108D2}">
      <dgm:prSet/>
      <dgm:spPr/>
      <dgm:t>
        <a:bodyPr/>
        <a:lstStyle/>
        <a:p>
          <a:endParaRPr lang="en-US"/>
        </a:p>
      </dgm:t>
    </dgm:pt>
    <dgm:pt modelId="{AA37332F-10B2-FF48-A0AB-BD7B515038BC}" type="sibTrans" cxnId="{774D866D-DA02-4840-BCAE-A0CEE97108D2}">
      <dgm:prSet/>
      <dgm:spPr/>
      <dgm:t>
        <a:bodyPr/>
        <a:lstStyle/>
        <a:p>
          <a:endParaRPr lang="en-US"/>
        </a:p>
      </dgm:t>
    </dgm:pt>
    <dgm:pt modelId="{D157F43E-8DD6-874E-B37B-1F5061779B8E}">
      <dgm:prSet custT="1"/>
      <dgm:spPr/>
      <dgm:t>
        <a:bodyPr/>
        <a:lstStyle/>
        <a:p>
          <a:pPr marL="171450" lvl="1" indent="-171450" algn="l" defTabSz="711200">
            <a:lnSpc>
              <a:spcPct val="100000"/>
            </a:lnSpc>
            <a:spcBef>
              <a:spcPct val="0"/>
            </a:spcBef>
            <a:spcAft>
              <a:spcPct val="15000"/>
            </a:spcAft>
            <a:buChar char="•"/>
          </a:pPr>
          <a:r>
            <a:rPr lang="en-US" sz="1600" kern="1200" dirty="0">
              <a:solidFill>
                <a:prstClr val="black">
                  <a:lumMod val="95000"/>
                  <a:lumOff val="5000"/>
                </a:prstClr>
              </a:solidFill>
              <a:latin typeface="Calibri" panose="020F0502020204030204"/>
              <a:ea typeface="+mn-ea"/>
              <a:cs typeface="Times New Roman" panose="02020603050405020304" pitchFamily="18" charset="0"/>
            </a:rPr>
            <a:t>Ha- There is an association between a particular date and time when accidents occurred in City of Tempe between 2019-2022.</a:t>
          </a:r>
        </a:p>
      </dgm:t>
    </dgm:pt>
    <dgm:pt modelId="{0A174E24-8478-FF43-8B08-08DD6FFE3B51}" type="parTrans" cxnId="{095B4D03-39C6-4F40-B380-EA49FEC1B127}">
      <dgm:prSet/>
      <dgm:spPr/>
      <dgm:t>
        <a:bodyPr/>
        <a:lstStyle/>
        <a:p>
          <a:endParaRPr lang="en-US"/>
        </a:p>
      </dgm:t>
    </dgm:pt>
    <dgm:pt modelId="{1230AC8C-073A-4744-BA06-BD2609996BC4}" type="sibTrans" cxnId="{095B4D03-39C6-4F40-B380-EA49FEC1B127}">
      <dgm:prSet/>
      <dgm:spPr/>
      <dgm:t>
        <a:bodyPr/>
        <a:lstStyle/>
        <a:p>
          <a:endParaRPr lang="en-US"/>
        </a:p>
      </dgm:t>
    </dgm:pt>
    <dgm:pt modelId="{01B88C84-5680-2847-88FB-D304AF6DA94E}">
      <dgm:prSet phldrT="[Text]"/>
      <dgm:spPr/>
      <dgm:t>
        <a:bodyPr/>
        <a:lstStyle/>
        <a:p>
          <a:pPr marL="171450" lvl="1" indent="0" algn="l" defTabSz="755650">
            <a:lnSpc>
              <a:spcPct val="150000"/>
            </a:lnSpc>
            <a:spcBef>
              <a:spcPct val="0"/>
            </a:spcBef>
            <a:spcAft>
              <a:spcPct val="15000"/>
            </a:spcAft>
            <a:buFontTx/>
            <a:buNone/>
          </a:pPr>
          <a:endParaRPr lang="en-US" sz="1700" kern="1200" dirty="0">
            <a:latin typeface="+mn-lt"/>
          </a:endParaRPr>
        </a:p>
      </dgm:t>
    </dgm:pt>
    <dgm:pt modelId="{02745F6B-F7CB-894D-B442-FF8919ABC3F4}" type="parTrans" cxnId="{A6498FD2-4262-3246-B797-2CC295DB39B9}">
      <dgm:prSet/>
      <dgm:spPr/>
      <dgm:t>
        <a:bodyPr/>
        <a:lstStyle/>
        <a:p>
          <a:endParaRPr lang="en-US"/>
        </a:p>
      </dgm:t>
    </dgm:pt>
    <dgm:pt modelId="{F409BBEA-6D07-7240-969F-6E1AD850D093}" type="sibTrans" cxnId="{A6498FD2-4262-3246-B797-2CC295DB39B9}">
      <dgm:prSet/>
      <dgm:spPr/>
      <dgm:t>
        <a:bodyPr/>
        <a:lstStyle/>
        <a:p>
          <a:endParaRPr lang="en-US"/>
        </a:p>
      </dgm:t>
    </dgm:pt>
    <dgm:pt modelId="{6CC8890D-7BED-EF4B-B108-144D81039041}">
      <dgm:prSet custT="1"/>
      <dgm:spPr/>
      <dgm:t>
        <a:bodyPr/>
        <a:lstStyle/>
        <a:p>
          <a:pPr marL="171450" lvl="1" indent="-171450" algn="l" defTabSz="711200">
            <a:lnSpc>
              <a:spcPct val="100000"/>
            </a:lnSpc>
            <a:spcBef>
              <a:spcPct val="0"/>
            </a:spcBef>
            <a:spcAft>
              <a:spcPct val="15000"/>
            </a:spcAft>
            <a:buChar char="•"/>
          </a:pPr>
          <a:r>
            <a:rPr lang="en-US" sz="1600" kern="1200" dirty="0">
              <a:solidFill>
                <a:prstClr val="black">
                  <a:lumMod val="95000"/>
                  <a:lumOff val="5000"/>
                </a:prstClr>
              </a:solidFill>
              <a:latin typeface="Calibri" panose="020F0502020204030204"/>
              <a:ea typeface="+mn-ea"/>
              <a:cs typeface="Times New Roman" panose="02020603050405020304" pitchFamily="18" charset="0"/>
            </a:rPr>
            <a:t>Ha- There is an association between</a:t>
          </a:r>
          <a:r>
            <a:rPr lang="en-US" sz="1600" kern="1200" dirty="0">
              <a:solidFill>
                <a:prstClr val="black">
                  <a:lumMod val="95000"/>
                  <a:lumOff val="5000"/>
                </a:prstClr>
              </a:solidFill>
              <a:latin typeface="+mn-lt"/>
              <a:ea typeface="+mn-ea"/>
              <a:cs typeface="Times New Roman" panose="02020603050405020304" pitchFamily="18" charset="0"/>
            </a:rPr>
            <a:t> </a:t>
          </a:r>
          <a:r>
            <a:rPr lang="en-US" sz="1600" b="0" i="0" kern="1200" dirty="0">
              <a:effectLst/>
              <a:latin typeface="+mn-lt"/>
            </a:rPr>
            <a:t>age groups and injuries due to accidents in the City of Tempe between 2019-2022.</a:t>
          </a:r>
          <a:endParaRPr lang="en-US" sz="1600" kern="1200" dirty="0">
            <a:solidFill>
              <a:prstClr val="black">
                <a:lumMod val="95000"/>
                <a:lumOff val="5000"/>
              </a:prstClr>
            </a:solidFill>
            <a:latin typeface="Calibri" panose="020F0502020204030204"/>
            <a:ea typeface="+mn-ea"/>
            <a:cs typeface="Times New Roman" panose="02020603050405020304" pitchFamily="18" charset="0"/>
          </a:endParaRPr>
        </a:p>
      </dgm:t>
    </dgm:pt>
    <dgm:pt modelId="{1F279E14-BCDC-904A-9731-0338E83BF7AD}" type="parTrans" cxnId="{041F532A-CF9C-C741-BB16-BDBACB7D5FD4}">
      <dgm:prSet/>
      <dgm:spPr/>
      <dgm:t>
        <a:bodyPr/>
        <a:lstStyle/>
        <a:p>
          <a:endParaRPr lang="en-US"/>
        </a:p>
      </dgm:t>
    </dgm:pt>
    <dgm:pt modelId="{A8DD8B9B-42AF-1C43-AF2B-0CCC230D7810}" type="sibTrans" cxnId="{041F532A-CF9C-C741-BB16-BDBACB7D5FD4}">
      <dgm:prSet/>
      <dgm:spPr/>
      <dgm:t>
        <a:bodyPr/>
        <a:lstStyle/>
        <a:p>
          <a:endParaRPr lang="en-US"/>
        </a:p>
      </dgm:t>
    </dgm:pt>
    <dgm:pt modelId="{B10FF97C-2739-F044-A224-DF5444C2E153}">
      <dgm:prSet custT="1"/>
      <dgm:spPr/>
      <dgm:t>
        <a:bodyPr/>
        <a:lstStyle/>
        <a:p>
          <a:pPr marL="171450" lvl="1" indent="-171450" algn="l" defTabSz="711200">
            <a:lnSpc>
              <a:spcPct val="100000"/>
            </a:lnSpc>
            <a:spcBef>
              <a:spcPct val="0"/>
            </a:spcBef>
            <a:spcAft>
              <a:spcPct val="15000"/>
            </a:spcAft>
            <a:buChar char="•"/>
          </a:pPr>
          <a:r>
            <a:rPr lang="en-US" sz="1600" kern="1200" dirty="0">
              <a:solidFill>
                <a:prstClr val="black">
                  <a:lumMod val="95000"/>
                  <a:lumOff val="5000"/>
                </a:prstClr>
              </a:solidFill>
              <a:latin typeface="Calibri" panose="020F0502020204030204"/>
              <a:ea typeface="+mn-ea"/>
              <a:cs typeface="Times New Roman" panose="02020603050405020304" pitchFamily="18" charset="0"/>
            </a:rPr>
            <a:t>Ha- There is an association between age and driving under the influence of alcohol/drugs when accidents occurred in City of Tempe between 2019-2022. </a:t>
          </a:r>
        </a:p>
      </dgm:t>
    </dgm:pt>
    <dgm:pt modelId="{656D80D4-AF5E-A54D-BE2F-4E8927E16815}" type="parTrans" cxnId="{0DF57660-7A11-7344-A13A-BC2319E8F83A}">
      <dgm:prSet/>
      <dgm:spPr/>
      <dgm:t>
        <a:bodyPr/>
        <a:lstStyle/>
        <a:p>
          <a:endParaRPr lang="en-US"/>
        </a:p>
      </dgm:t>
    </dgm:pt>
    <dgm:pt modelId="{6F7B5A0C-1F3D-8545-9F06-A093073074B3}" type="sibTrans" cxnId="{0DF57660-7A11-7344-A13A-BC2319E8F83A}">
      <dgm:prSet/>
      <dgm:spPr/>
      <dgm:t>
        <a:bodyPr/>
        <a:lstStyle/>
        <a:p>
          <a:endParaRPr lang="en-US"/>
        </a:p>
      </dgm:t>
    </dgm:pt>
    <dgm:pt modelId="{7A9F3C49-7D09-1A47-B684-E1C978623017}">
      <dgm:prSet phldrT="[Text]" custT="1"/>
      <dgm:spPr/>
      <dgm:t>
        <a:bodyPr/>
        <a:lstStyle/>
        <a:p>
          <a:pPr marL="114300" lvl="1" indent="-114300" algn="l" defTabSz="622300">
            <a:lnSpc>
              <a:spcPct val="100000"/>
            </a:lnSpc>
            <a:spcBef>
              <a:spcPct val="0"/>
            </a:spcBef>
            <a:spcAft>
              <a:spcPct val="15000"/>
            </a:spcAft>
            <a:buNone/>
          </a:pPr>
          <a:endParaRPr lang="en-US" sz="1400" kern="1200" dirty="0">
            <a:solidFill>
              <a:prstClr val="black">
                <a:lumMod val="95000"/>
                <a:lumOff val="5000"/>
              </a:prstClr>
            </a:solidFill>
            <a:latin typeface="Calibri" panose="020F0502020204030204"/>
            <a:ea typeface="+mn-ea"/>
            <a:cs typeface="Times New Roman" panose="02020603050405020304" pitchFamily="18" charset="0"/>
          </a:endParaRPr>
        </a:p>
      </dgm:t>
    </dgm:pt>
    <dgm:pt modelId="{BC3218EE-6744-6E43-A94B-D3FB29153A1D}" type="parTrans" cxnId="{71076E15-6F8A-694B-8DD2-4DC214569E56}">
      <dgm:prSet/>
      <dgm:spPr/>
      <dgm:t>
        <a:bodyPr/>
        <a:lstStyle/>
        <a:p>
          <a:endParaRPr lang="en-US"/>
        </a:p>
      </dgm:t>
    </dgm:pt>
    <dgm:pt modelId="{F8E0A4B0-6812-D748-9BD1-1713CAA65EAA}" type="sibTrans" cxnId="{71076E15-6F8A-694B-8DD2-4DC214569E56}">
      <dgm:prSet/>
      <dgm:spPr/>
      <dgm:t>
        <a:bodyPr/>
        <a:lstStyle/>
        <a:p>
          <a:endParaRPr lang="en-US"/>
        </a:p>
      </dgm:t>
    </dgm:pt>
    <dgm:pt modelId="{07A32E84-E94D-A149-AF30-C565CA8558D9}">
      <dgm:prSet phldrT="[Text]" custT="1"/>
      <dgm:spPr/>
      <dgm:t>
        <a:bodyPr/>
        <a:lstStyle/>
        <a:p>
          <a:pPr marL="114300" lvl="1" indent="-114300" algn="l" defTabSz="622300">
            <a:lnSpc>
              <a:spcPct val="100000"/>
            </a:lnSpc>
            <a:spcBef>
              <a:spcPct val="0"/>
            </a:spcBef>
            <a:spcAft>
              <a:spcPct val="15000"/>
            </a:spcAft>
            <a:buNone/>
          </a:pPr>
          <a:endParaRPr lang="en-US" sz="1400" kern="1200" dirty="0">
            <a:solidFill>
              <a:prstClr val="black">
                <a:lumMod val="95000"/>
                <a:lumOff val="5000"/>
              </a:prstClr>
            </a:solidFill>
            <a:latin typeface="Calibri" panose="020F0502020204030204"/>
            <a:ea typeface="+mn-ea"/>
            <a:cs typeface="Times New Roman" panose="02020603050405020304" pitchFamily="18" charset="0"/>
          </a:endParaRPr>
        </a:p>
      </dgm:t>
    </dgm:pt>
    <dgm:pt modelId="{56D902FA-14DD-C247-BD04-3DDD4D3F9475}" type="parTrans" cxnId="{754C4E61-15AE-2145-AF7D-3229C743297E}">
      <dgm:prSet/>
      <dgm:spPr/>
      <dgm:t>
        <a:bodyPr/>
        <a:lstStyle/>
        <a:p>
          <a:endParaRPr lang="en-US"/>
        </a:p>
      </dgm:t>
    </dgm:pt>
    <dgm:pt modelId="{F4D17943-C087-7446-9833-A938F3BB81DE}" type="sibTrans" cxnId="{754C4E61-15AE-2145-AF7D-3229C743297E}">
      <dgm:prSet/>
      <dgm:spPr/>
      <dgm:t>
        <a:bodyPr/>
        <a:lstStyle/>
        <a:p>
          <a:endParaRPr lang="en-US"/>
        </a:p>
      </dgm:t>
    </dgm:pt>
    <dgm:pt modelId="{27392B48-F3E4-8840-A992-D14E282CD05E}">
      <dgm:prSet phldrT="[Text]" custT="1"/>
      <dgm:spPr/>
      <dgm:t>
        <a:bodyPr/>
        <a:lstStyle/>
        <a:p>
          <a:pPr marL="171450" lvl="1" indent="-171450" algn="l" defTabSz="711200">
            <a:lnSpc>
              <a:spcPct val="100000"/>
            </a:lnSpc>
            <a:spcBef>
              <a:spcPct val="0"/>
            </a:spcBef>
            <a:spcAft>
              <a:spcPct val="15000"/>
            </a:spcAft>
            <a:buNone/>
          </a:pPr>
          <a:endParaRPr lang="en-US" sz="1600" kern="1200" dirty="0">
            <a:solidFill>
              <a:prstClr val="black">
                <a:lumMod val="95000"/>
                <a:lumOff val="5000"/>
              </a:prstClr>
            </a:solidFill>
            <a:latin typeface="Calibri" panose="020F0502020204030204"/>
            <a:ea typeface="+mn-ea"/>
            <a:cs typeface="Times New Roman" panose="02020603050405020304" pitchFamily="18" charset="0"/>
          </a:endParaRPr>
        </a:p>
      </dgm:t>
    </dgm:pt>
    <dgm:pt modelId="{552368E7-75FD-FE48-B830-2A028BBF7412}" type="parTrans" cxnId="{421EC032-E529-1A45-8110-4A8830855BE9}">
      <dgm:prSet/>
      <dgm:spPr/>
      <dgm:t>
        <a:bodyPr/>
        <a:lstStyle/>
        <a:p>
          <a:endParaRPr lang="en-US"/>
        </a:p>
      </dgm:t>
    </dgm:pt>
    <dgm:pt modelId="{308DA67C-AD62-0A4D-8EEF-636D4CCD6268}" type="sibTrans" cxnId="{421EC032-E529-1A45-8110-4A8830855BE9}">
      <dgm:prSet/>
      <dgm:spPr/>
      <dgm:t>
        <a:bodyPr/>
        <a:lstStyle/>
        <a:p>
          <a:endParaRPr lang="en-US"/>
        </a:p>
      </dgm:t>
    </dgm:pt>
    <dgm:pt modelId="{D0248414-4E52-7344-8C3E-DA129652F8F5}">
      <dgm:prSet phldrT="[Text]" custT="1"/>
      <dgm:spPr/>
      <dgm:t>
        <a:bodyPr/>
        <a:lstStyle/>
        <a:p>
          <a:pPr marL="171450" lvl="1" indent="-171450" algn="l" defTabSz="711200">
            <a:lnSpc>
              <a:spcPct val="100000"/>
            </a:lnSpc>
            <a:spcBef>
              <a:spcPct val="0"/>
            </a:spcBef>
            <a:spcAft>
              <a:spcPct val="15000"/>
            </a:spcAft>
            <a:buNone/>
          </a:pPr>
          <a:endParaRPr lang="en-US" sz="1600" kern="1200" dirty="0">
            <a:solidFill>
              <a:prstClr val="black">
                <a:lumMod val="95000"/>
                <a:lumOff val="5000"/>
              </a:prstClr>
            </a:solidFill>
            <a:latin typeface="Calibri" panose="020F0502020204030204"/>
            <a:ea typeface="+mn-ea"/>
            <a:cs typeface="Times New Roman" panose="02020603050405020304" pitchFamily="18" charset="0"/>
          </a:endParaRPr>
        </a:p>
      </dgm:t>
    </dgm:pt>
    <dgm:pt modelId="{6B404A3A-24E0-C341-A8E6-D5F1A7AB4A07}" type="parTrans" cxnId="{B2C0444E-AADD-6F48-9042-8BF9AE3D8ED6}">
      <dgm:prSet/>
      <dgm:spPr/>
      <dgm:t>
        <a:bodyPr/>
        <a:lstStyle/>
        <a:p>
          <a:endParaRPr lang="en-US"/>
        </a:p>
      </dgm:t>
    </dgm:pt>
    <dgm:pt modelId="{FD305EE1-029E-9740-A77F-75AFFFBFEB8F}" type="sibTrans" cxnId="{B2C0444E-AADD-6F48-9042-8BF9AE3D8ED6}">
      <dgm:prSet/>
      <dgm:spPr/>
      <dgm:t>
        <a:bodyPr/>
        <a:lstStyle/>
        <a:p>
          <a:endParaRPr lang="en-US"/>
        </a:p>
      </dgm:t>
    </dgm:pt>
    <dgm:pt modelId="{5379FA24-F9B3-1F40-BA6E-010B5211878B}">
      <dgm:prSet phldrT="[Text]" custT="1"/>
      <dgm:spPr/>
      <dgm:t>
        <a:bodyPr/>
        <a:lstStyle/>
        <a:p>
          <a:pPr marL="114300" lvl="1" indent="-114300" algn="l" defTabSz="622300">
            <a:lnSpc>
              <a:spcPct val="100000"/>
            </a:lnSpc>
            <a:spcBef>
              <a:spcPct val="0"/>
            </a:spcBef>
            <a:spcAft>
              <a:spcPct val="15000"/>
            </a:spcAft>
            <a:buNone/>
          </a:pPr>
          <a:endParaRPr lang="en-US" sz="1400" kern="1200" dirty="0">
            <a:solidFill>
              <a:prstClr val="black">
                <a:lumMod val="95000"/>
                <a:lumOff val="5000"/>
              </a:prstClr>
            </a:solidFill>
            <a:latin typeface="Calibri" panose="020F0502020204030204"/>
            <a:ea typeface="+mn-ea"/>
            <a:cs typeface="Times New Roman" panose="02020603050405020304" pitchFamily="18" charset="0"/>
          </a:endParaRPr>
        </a:p>
      </dgm:t>
    </dgm:pt>
    <dgm:pt modelId="{C7FD33E1-C971-024F-B212-7770942ED07F}" type="parTrans" cxnId="{34FB2CF9-033F-4649-AC43-B5CAEA77FEAB}">
      <dgm:prSet/>
      <dgm:spPr/>
    </dgm:pt>
    <dgm:pt modelId="{E3E035D9-DB38-7348-B292-802B8FCF536A}" type="sibTrans" cxnId="{34FB2CF9-033F-4649-AC43-B5CAEA77FEAB}">
      <dgm:prSet/>
      <dgm:spPr/>
    </dgm:pt>
    <dgm:pt modelId="{C011507F-1EDD-8846-A1A1-2F3B9151A871}" type="pres">
      <dgm:prSet presAssocID="{20A0ECDA-3F19-4D8C-AE81-E35FFD8E0002}" presName="diagram" presStyleCnt="0">
        <dgm:presLayoutVars>
          <dgm:dir/>
          <dgm:animLvl val="lvl"/>
          <dgm:resizeHandles val="exact"/>
        </dgm:presLayoutVars>
      </dgm:prSet>
      <dgm:spPr/>
    </dgm:pt>
    <dgm:pt modelId="{30C3ABB4-1BBA-4745-BC41-70C312ABA139}" type="pres">
      <dgm:prSet presAssocID="{A0ABD48A-A24E-9842-91DE-0B48F27BBABF}" presName="compNode" presStyleCnt="0"/>
      <dgm:spPr/>
    </dgm:pt>
    <dgm:pt modelId="{640925F5-A487-8B4A-B9EE-F536F8A1A2C5}" type="pres">
      <dgm:prSet presAssocID="{A0ABD48A-A24E-9842-91DE-0B48F27BBABF}" presName="childRect" presStyleLbl="bgAcc1" presStyleIdx="0" presStyleCnt="3">
        <dgm:presLayoutVars>
          <dgm:bulletEnabled val="1"/>
        </dgm:presLayoutVars>
      </dgm:prSet>
      <dgm:spPr/>
    </dgm:pt>
    <dgm:pt modelId="{E828EC94-E376-4C42-A622-2D69E773A099}" type="pres">
      <dgm:prSet presAssocID="{A0ABD48A-A24E-9842-91DE-0B48F27BBABF}" presName="parentText" presStyleLbl="node1" presStyleIdx="0" presStyleCnt="0">
        <dgm:presLayoutVars>
          <dgm:chMax val="0"/>
          <dgm:bulletEnabled val="1"/>
        </dgm:presLayoutVars>
      </dgm:prSet>
      <dgm:spPr/>
    </dgm:pt>
    <dgm:pt modelId="{0A8C0056-6A15-1445-862C-DD47868C7C23}" type="pres">
      <dgm:prSet presAssocID="{A0ABD48A-A24E-9842-91DE-0B48F27BBABF}" presName="parentRect" presStyleLbl="alignNode1" presStyleIdx="0" presStyleCnt="3" custScaleY="35684"/>
      <dgm:spPr/>
    </dgm:pt>
    <dgm:pt modelId="{1E0602FF-4CF1-A742-9964-92217D203C03}" type="pres">
      <dgm:prSet presAssocID="{A0ABD48A-A24E-9842-91DE-0B48F27BBABF}" presName="adorn" presStyleLbl="fgAccFollowNode1" presStyleIdx="0" presStyleCnt="3" custFlipVert="1" custFlipHor="1" custScaleX="46798" custScaleY="46798" custLinFactNeighborX="4295" custLinFactNeighborY="-17448"/>
      <dgm:spPr>
        <a:blipFill>
          <a:blip xmlns:r="http://schemas.openxmlformats.org/officeDocument/2006/relationships" r:embed="rId1">
            <a:extLst>
              <a:ext uri="{28A0092B-C50C-407E-A947-70E740481C1C}">
                <a14:useLocalDpi xmlns:a14="http://schemas.microsoft.com/office/drawing/2010/main" val="0"/>
              </a:ext>
            </a:extLst>
          </a:blip>
          <a:srcRect/>
          <a:stretch>
            <a:fillRect l="-305000" r="-305000"/>
          </a:stretch>
        </a:blipFill>
      </dgm:spPr>
    </dgm:pt>
    <dgm:pt modelId="{C1051497-F312-DF44-B2ED-ED384D18E6CF}" type="pres">
      <dgm:prSet presAssocID="{E4294A25-DAA6-F342-9EED-DCAFD1B9DF70}" presName="sibTrans" presStyleLbl="sibTrans2D1" presStyleIdx="0" presStyleCnt="0"/>
      <dgm:spPr/>
    </dgm:pt>
    <dgm:pt modelId="{6D5490E2-9A9F-414A-8AB2-99C75C130F32}" type="pres">
      <dgm:prSet presAssocID="{EA157F33-573B-9543-BBC8-0FDCC33C7101}" presName="compNode" presStyleCnt="0"/>
      <dgm:spPr/>
    </dgm:pt>
    <dgm:pt modelId="{501010B0-BF77-FE44-899E-0EAC1D25804B}" type="pres">
      <dgm:prSet presAssocID="{EA157F33-573B-9543-BBC8-0FDCC33C7101}" presName="childRect" presStyleLbl="bgAcc1" presStyleIdx="1" presStyleCnt="3" custLinFactNeighborX="0" custLinFactNeighborY="2848">
        <dgm:presLayoutVars>
          <dgm:bulletEnabled val="1"/>
        </dgm:presLayoutVars>
      </dgm:prSet>
      <dgm:spPr/>
    </dgm:pt>
    <dgm:pt modelId="{B3641075-DA10-FD4F-A1E8-B1D9965D29D6}" type="pres">
      <dgm:prSet presAssocID="{EA157F33-573B-9543-BBC8-0FDCC33C7101}" presName="parentText" presStyleLbl="node1" presStyleIdx="0" presStyleCnt="0">
        <dgm:presLayoutVars>
          <dgm:chMax val="0"/>
          <dgm:bulletEnabled val="1"/>
        </dgm:presLayoutVars>
      </dgm:prSet>
      <dgm:spPr/>
    </dgm:pt>
    <dgm:pt modelId="{A1A793A7-A100-C94E-96A3-480508FA27F9}" type="pres">
      <dgm:prSet presAssocID="{EA157F33-573B-9543-BBC8-0FDCC33C7101}" presName="parentRect" presStyleLbl="alignNode1" presStyleIdx="1" presStyleCnt="3" custScaleY="35684"/>
      <dgm:spPr/>
    </dgm:pt>
    <dgm:pt modelId="{52E74812-045C-B346-8CCE-E93A04861DB0}" type="pres">
      <dgm:prSet presAssocID="{EA157F33-573B-9543-BBC8-0FDCC33C7101}" presName="adorn" presStyleLbl="fgAccFollowNode1" presStyleIdx="1" presStyleCnt="3" custScaleX="46798" custScaleY="46748" custLinFactNeighborX="7053" custLinFactNeighborY="-22308"/>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pt>
    <dgm:pt modelId="{2C4ADF87-ABD3-7B43-838E-F10BA09E8B14}" type="pres">
      <dgm:prSet presAssocID="{E2733ADB-8DE8-144D-920A-BFEC1EBFB0EA}" presName="sibTrans" presStyleLbl="sibTrans2D1" presStyleIdx="0" presStyleCnt="0"/>
      <dgm:spPr/>
    </dgm:pt>
    <dgm:pt modelId="{2990C875-72D1-1D4A-BE44-502D5FA4445F}" type="pres">
      <dgm:prSet presAssocID="{3E142EF5-4CB6-A441-9359-956715DABBB1}" presName="compNode" presStyleCnt="0"/>
      <dgm:spPr/>
    </dgm:pt>
    <dgm:pt modelId="{F6921501-47C8-6D41-B751-E605C48D8FA1}" type="pres">
      <dgm:prSet presAssocID="{3E142EF5-4CB6-A441-9359-956715DABBB1}" presName="childRect" presStyleLbl="bgAcc1" presStyleIdx="2" presStyleCnt="3">
        <dgm:presLayoutVars>
          <dgm:bulletEnabled val="1"/>
        </dgm:presLayoutVars>
      </dgm:prSet>
      <dgm:spPr/>
    </dgm:pt>
    <dgm:pt modelId="{194B464B-A60F-D344-8F24-A2A5EE414F53}" type="pres">
      <dgm:prSet presAssocID="{3E142EF5-4CB6-A441-9359-956715DABBB1}" presName="parentText" presStyleLbl="node1" presStyleIdx="0" presStyleCnt="0">
        <dgm:presLayoutVars>
          <dgm:chMax val="0"/>
          <dgm:bulletEnabled val="1"/>
        </dgm:presLayoutVars>
      </dgm:prSet>
      <dgm:spPr/>
    </dgm:pt>
    <dgm:pt modelId="{F00D06C4-82B9-F844-8DFF-E62BEDA5D1ED}" type="pres">
      <dgm:prSet presAssocID="{3E142EF5-4CB6-A441-9359-956715DABBB1}" presName="parentRect" presStyleLbl="alignNode1" presStyleIdx="2" presStyleCnt="3" custScaleY="41820"/>
      <dgm:spPr/>
    </dgm:pt>
    <dgm:pt modelId="{00D639FE-D34E-7D45-8385-127E6712208B}" type="pres">
      <dgm:prSet presAssocID="{3E142EF5-4CB6-A441-9359-956715DABBB1}" presName="adorn" presStyleLbl="fgAccFollowNode1" presStyleIdx="2" presStyleCnt="3" custScaleX="45593" custScaleY="46798" custLinFactNeighborX="3948" custLinFactNeighborY="-19020"/>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pt>
  </dgm:ptLst>
  <dgm:cxnLst>
    <dgm:cxn modelId="{DB05BB02-2EB9-C446-9221-EB9B51506CC5}" type="presOf" srcId="{EA157F33-573B-9543-BBC8-0FDCC33C7101}" destId="{A1A793A7-A100-C94E-96A3-480508FA27F9}" srcOrd="1" destOrd="0" presId="urn:microsoft.com/office/officeart/2005/8/layout/bList2"/>
    <dgm:cxn modelId="{095B4D03-39C6-4F40-B380-EA49FEC1B127}" srcId="{A0ABD48A-A24E-9842-91DE-0B48F27BBABF}" destId="{D157F43E-8DD6-874E-B37B-1F5061779B8E}" srcOrd="2" destOrd="0" parTransId="{0A174E24-8478-FF43-8B08-08DD6FFE3B51}" sibTransId="{1230AC8C-073A-4744-BA06-BD2609996BC4}"/>
    <dgm:cxn modelId="{D7E2CB05-CA86-BD4A-AA22-28EB53A02473}" type="presOf" srcId="{7A9F3C49-7D09-1A47-B684-E1C978623017}" destId="{501010B0-BF77-FE44-899E-0EAC1D25804B}" srcOrd="0" destOrd="3" presId="urn:microsoft.com/office/officeart/2005/8/layout/bList2"/>
    <dgm:cxn modelId="{043CB50A-6AF2-7F47-9252-82CB92EEEEAE}" type="presOf" srcId="{B10FF97C-2739-F044-A224-DF5444C2E153}" destId="{F6921501-47C8-6D41-B751-E605C48D8FA1}" srcOrd="0" destOrd="3" presId="urn:microsoft.com/office/officeart/2005/8/layout/bList2"/>
    <dgm:cxn modelId="{28EECC0F-D515-FA4A-ACD2-EE72D72ABD74}" srcId="{A0ABD48A-A24E-9842-91DE-0B48F27BBABF}" destId="{E006BC88-FA5C-BD41-A979-143E7E1732E4}" srcOrd="0" destOrd="0" parTransId="{817CE8E7-37B7-2D41-BA6A-90D314CD689E}" sibTransId="{49079AB0-8654-BB4E-B39A-B8789D03CC64}"/>
    <dgm:cxn modelId="{71076E15-6F8A-694B-8DD2-4DC214569E56}" srcId="{EA157F33-573B-9543-BBC8-0FDCC33C7101}" destId="{7A9F3C49-7D09-1A47-B684-E1C978623017}" srcOrd="3" destOrd="0" parTransId="{BC3218EE-6744-6E43-A94B-D3FB29153A1D}" sibTransId="{F8E0A4B0-6812-D748-9BD1-1713CAA65EAA}"/>
    <dgm:cxn modelId="{1F05B61E-21A3-4F43-B086-FF4F94DB9F46}" type="presOf" srcId="{27392B48-F3E4-8840-A992-D14E282CD05E}" destId="{F6921501-47C8-6D41-B751-E605C48D8FA1}" srcOrd="0" destOrd="2" presId="urn:microsoft.com/office/officeart/2005/8/layout/bList2"/>
    <dgm:cxn modelId="{27DFFD24-A98C-074B-9417-CD82A3DE68D5}" type="presOf" srcId="{6CC8890D-7BED-EF4B-B108-144D81039041}" destId="{501010B0-BF77-FE44-899E-0EAC1D25804B}" srcOrd="0" destOrd="4" presId="urn:microsoft.com/office/officeart/2005/8/layout/bList2"/>
    <dgm:cxn modelId="{AD1FF227-D451-624F-899C-80D5F1A63E6F}" srcId="{EA157F33-573B-9543-BBC8-0FDCC33C7101}" destId="{CE38C8A1-A6E9-9F4E-9805-C119097020ED}" srcOrd="0" destOrd="0" parTransId="{84FFA97D-8234-554B-AD91-FBB80C0671F6}" sibTransId="{65431BCE-1597-A14D-BA31-A03E6588E557}"/>
    <dgm:cxn modelId="{041F532A-CF9C-C741-BB16-BDBACB7D5FD4}" srcId="{EA157F33-573B-9543-BBC8-0FDCC33C7101}" destId="{6CC8890D-7BED-EF4B-B108-144D81039041}" srcOrd="4" destOrd="0" parTransId="{1F279E14-BCDC-904A-9731-0338E83BF7AD}" sibTransId="{A8DD8B9B-42AF-1C43-AF2B-0CCC230D7810}"/>
    <dgm:cxn modelId="{39A0622E-BEDF-E34E-97A6-5CBDAA4DB427}" type="presOf" srcId="{C1777921-D6C7-5D4B-A83E-C988556B73DF}" destId="{F6921501-47C8-6D41-B751-E605C48D8FA1}" srcOrd="0" destOrd="0" presId="urn:microsoft.com/office/officeart/2005/8/layout/bList2"/>
    <dgm:cxn modelId="{421EC032-E529-1A45-8110-4A8830855BE9}" srcId="{3E142EF5-4CB6-A441-9359-956715DABBB1}" destId="{27392B48-F3E4-8840-A992-D14E282CD05E}" srcOrd="2" destOrd="0" parTransId="{552368E7-75FD-FE48-B830-2A028BBF7412}" sibTransId="{308DA67C-AD62-0A4D-8EEF-636D4CCD6268}"/>
    <dgm:cxn modelId="{50B7E43A-8258-E34B-A48B-CADD9EBBF1F7}" type="presOf" srcId="{D157F43E-8DD6-874E-B37B-1F5061779B8E}" destId="{640925F5-A487-8B4A-B9EE-F536F8A1A2C5}" srcOrd="0" destOrd="2" presId="urn:microsoft.com/office/officeart/2005/8/layout/bList2"/>
    <dgm:cxn modelId="{C36EFF41-0599-BB4A-B30A-9D561842CAE2}" type="presOf" srcId="{E006BC88-FA5C-BD41-A979-143E7E1732E4}" destId="{640925F5-A487-8B4A-B9EE-F536F8A1A2C5}" srcOrd="0" destOrd="0" presId="urn:microsoft.com/office/officeart/2005/8/layout/bList2"/>
    <dgm:cxn modelId="{8DCBBE48-8011-3445-B5C3-463121D4C2F3}" type="presOf" srcId="{07A32E84-E94D-A149-AF30-C565CA8558D9}" destId="{501010B0-BF77-FE44-899E-0EAC1D25804B}" srcOrd="0" destOrd="2" presId="urn:microsoft.com/office/officeart/2005/8/layout/bList2"/>
    <dgm:cxn modelId="{B2C0444E-AADD-6F48-9042-8BF9AE3D8ED6}" srcId="{3E142EF5-4CB6-A441-9359-956715DABBB1}" destId="{D0248414-4E52-7344-8C3E-DA129652F8F5}" srcOrd="1" destOrd="0" parTransId="{6B404A3A-24E0-C341-A8E6-D5F1A7AB4A07}" sibTransId="{FD305EE1-029E-9740-A77F-75AFFFBFEB8F}"/>
    <dgm:cxn modelId="{A5C2F954-3BAA-044C-B89F-D71D7305F294}" type="presOf" srcId="{D0248414-4E52-7344-8C3E-DA129652F8F5}" destId="{F6921501-47C8-6D41-B751-E605C48D8FA1}" srcOrd="0" destOrd="1" presId="urn:microsoft.com/office/officeart/2005/8/layout/bList2"/>
    <dgm:cxn modelId="{0DF57660-7A11-7344-A13A-BC2319E8F83A}" srcId="{3E142EF5-4CB6-A441-9359-956715DABBB1}" destId="{B10FF97C-2739-F044-A224-DF5444C2E153}" srcOrd="3" destOrd="0" parTransId="{656D80D4-AF5E-A54D-BE2F-4E8927E16815}" sibTransId="{6F7B5A0C-1F3D-8545-9F06-A093073074B3}"/>
    <dgm:cxn modelId="{754C4E61-15AE-2145-AF7D-3229C743297E}" srcId="{EA157F33-573B-9543-BBC8-0FDCC33C7101}" destId="{07A32E84-E94D-A149-AF30-C565CA8558D9}" srcOrd="2" destOrd="0" parTransId="{56D902FA-14DD-C247-BD04-3DDD4D3F9475}" sibTransId="{F4D17943-C087-7446-9833-A938F3BB81DE}"/>
    <dgm:cxn modelId="{5EC21A64-DE3B-4D4F-9EE0-6FBE872C2FAF}" type="presOf" srcId="{CE38C8A1-A6E9-9F4E-9805-C119097020ED}" destId="{501010B0-BF77-FE44-899E-0EAC1D25804B}" srcOrd="0" destOrd="0" presId="urn:microsoft.com/office/officeart/2005/8/layout/bList2"/>
    <dgm:cxn modelId="{CDE2CC6C-4FCE-8148-9029-6CCD3E25556E}" srcId="{20A0ECDA-3F19-4D8C-AE81-E35FFD8E0002}" destId="{3E142EF5-4CB6-A441-9359-956715DABBB1}" srcOrd="2" destOrd="0" parTransId="{D4EA6DB4-3009-8D44-AC5A-5F8A082499DA}" sibTransId="{1552C1C2-E0D6-934B-85F2-411017387BC5}"/>
    <dgm:cxn modelId="{774D866D-DA02-4840-BCAE-A0CEE97108D2}" srcId="{3E142EF5-4CB6-A441-9359-956715DABBB1}" destId="{C1777921-D6C7-5D4B-A83E-C988556B73DF}" srcOrd="0" destOrd="0" parTransId="{5D195812-224E-904A-BE78-621BD8B47FA4}" sibTransId="{AA37332F-10B2-FF48-A0AB-BD7B515038BC}"/>
    <dgm:cxn modelId="{03A9F675-6501-E847-9D7A-C479F45972A7}" srcId="{20A0ECDA-3F19-4D8C-AE81-E35FFD8E0002}" destId="{EA157F33-573B-9543-BBC8-0FDCC33C7101}" srcOrd="1" destOrd="0" parTransId="{DAB26B6E-E5D9-B841-8C1D-BABFD7221C23}" sibTransId="{E2733ADB-8DE8-144D-920A-BFEC1EBFB0EA}"/>
    <dgm:cxn modelId="{1EA9DC78-7771-0048-B0BB-BF77D9AD6F07}" type="presOf" srcId="{01B88C84-5680-2847-88FB-D304AF6DA94E}" destId="{640925F5-A487-8B4A-B9EE-F536F8A1A2C5}" srcOrd="0" destOrd="1" presId="urn:microsoft.com/office/officeart/2005/8/layout/bList2"/>
    <dgm:cxn modelId="{C0774B86-BD07-0249-B9BB-77E399AFF22C}" type="presOf" srcId="{E2733ADB-8DE8-144D-920A-BFEC1EBFB0EA}" destId="{2C4ADF87-ABD3-7B43-838E-F10BA09E8B14}" srcOrd="0" destOrd="0" presId="urn:microsoft.com/office/officeart/2005/8/layout/bList2"/>
    <dgm:cxn modelId="{24261490-8F22-1B4E-80D3-5A79D950D446}" type="presOf" srcId="{20A0ECDA-3F19-4D8C-AE81-E35FFD8E0002}" destId="{C011507F-1EDD-8846-A1A1-2F3B9151A871}" srcOrd="0" destOrd="0" presId="urn:microsoft.com/office/officeart/2005/8/layout/bList2"/>
    <dgm:cxn modelId="{50CCDE98-B9E7-0847-943A-50E380915E93}" srcId="{20A0ECDA-3F19-4D8C-AE81-E35FFD8E0002}" destId="{A0ABD48A-A24E-9842-91DE-0B48F27BBABF}" srcOrd="0" destOrd="0" parTransId="{4F85CF82-24B5-EC41-BE47-3B4452B16D0F}" sibTransId="{E4294A25-DAA6-F342-9EED-DCAFD1B9DF70}"/>
    <dgm:cxn modelId="{0CDB569B-D9B5-5343-941D-33BB4CA11CD5}" type="presOf" srcId="{3E142EF5-4CB6-A441-9359-956715DABBB1}" destId="{F00D06C4-82B9-F844-8DFF-E62BEDA5D1ED}" srcOrd="1" destOrd="0" presId="urn:microsoft.com/office/officeart/2005/8/layout/bList2"/>
    <dgm:cxn modelId="{3D0585AF-B9B0-8F4F-A613-4097EC97BC45}" type="presOf" srcId="{E4294A25-DAA6-F342-9EED-DCAFD1B9DF70}" destId="{C1051497-F312-DF44-B2ED-ED384D18E6CF}" srcOrd="0" destOrd="0" presId="urn:microsoft.com/office/officeart/2005/8/layout/bList2"/>
    <dgm:cxn modelId="{A6498FD2-4262-3246-B797-2CC295DB39B9}" srcId="{A0ABD48A-A24E-9842-91DE-0B48F27BBABF}" destId="{01B88C84-5680-2847-88FB-D304AF6DA94E}" srcOrd="1" destOrd="0" parTransId="{02745F6B-F7CB-894D-B442-FF8919ABC3F4}" sibTransId="{F409BBEA-6D07-7240-969F-6E1AD850D093}"/>
    <dgm:cxn modelId="{78ACA8DC-E1FB-8D41-AC7A-FF744C34C51B}" type="presOf" srcId="{A0ABD48A-A24E-9842-91DE-0B48F27BBABF}" destId="{E828EC94-E376-4C42-A622-2D69E773A099}" srcOrd="0" destOrd="0" presId="urn:microsoft.com/office/officeart/2005/8/layout/bList2"/>
    <dgm:cxn modelId="{3F582AE0-DBD0-284A-B38D-471B89D174D4}" type="presOf" srcId="{A0ABD48A-A24E-9842-91DE-0B48F27BBABF}" destId="{0A8C0056-6A15-1445-862C-DD47868C7C23}" srcOrd="1" destOrd="0" presId="urn:microsoft.com/office/officeart/2005/8/layout/bList2"/>
    <dgm:cxn modelId="{6B3F3BEA-24A7-CB4A-9BD7-6ADFE44BAD74}" type="presOf" srcId="{EA157F33-573B-9543-BBC8-0FDCC33C7101}" destId="{B3641075-DA10-FD4F-A1E8-B1D9965D29D6}" srcOrd="0" destOrd="0" presId="urn:microsoft.com/office/officeart/2005/8/layout/bList2"/>
    <dgm:cxn modelId="{42EB65F5-8149-454E-8A15-BACB411DAC30}" type="presOf" srcId="{3E142EF5-4CB6-A441-9359-956715DABBB1}" destId="{194B464B-A60F-D344-8F24-A2A5EE414F53}" srcOrd="0" destOrd="0" presId="urn:microsoft.com/office/officeart/2005/8/layout/bList2"/>
    <dgm:cxn modelId="{34FB2CF9-033F-4649-AC43-B5CAEA77FEAB}" srcId="{EA157F33-573B-9543-BBC8-0FDCC33C7101}" destId="{5379FA24-F9B3-1F40-BA6E-010B5211878B}" srcOrd="1" destOrd="0" parTransId="{C7FD33E1-C971-024F-B212-7770942ED07F}" sibTransId="{E3E035D9-DB38-7348-B292-802B8FCF536A}"/>
    <dgm:cxn modelId="{233138FD-E099-4244-89DD-669FA2A0776F}" type="presOf" srcId="{5379FA24-F9B3-1F40-BA6E-010B5211878B}" destId="{501010B0-BF77-FE44-899E-0EAC1D25804B}" srcOrd="0" destOrd="1" presId="urn:microsoft.com/office/officeart/2005/8/layout/bList2"/>
    <dgm:cxn modelId="{EF900A72-5659-ED4D-B8F0-5B1FC18B3F92}" type="presParOf" srcId="{C011507F-1EDD-8846-A1A1-2F3B9151A871}" destId="{30C3ABB4-1BBA-4745-BC41-70C312ABA139}" srcOrd="0" destOrd="0" presId="urn:microsoft.com/office/officeart/2005/8/layout/bList2"/>
    <dgm:cxn modelId="{79B30330-D01C-4B47-A35E-791405E2DE7C}" type="presParOf" srcId="{30C3ABB4-1BBA-4745-BC41-70C312ABA139}" destId="{640925F5-A487-8B4A-B9EE-F536F8A1A2C5}" srcOrd="0" destOrd="0" presId="urn:microsoft.com/office/officeart/2005/8/layout/bList2"/>
    <dgm:cxn modelId="{4161278E-1C9A-D048-8E61-6F11811248BB}" type="presParOf" srcId="{30C3ABB4-1BBA-4745-BC41-70C312ABA139}" destId="{E828EC94-E376-4C42-A622-2D69E773A099}" srcOrd="1" destOrd="0" presId="urn:microsoft.com/office/officeart/2005/8/layout/bList2"/>
    <dgm:cxn modelId="{E61C7937-ECE7-BB42-9DF0-BF9A072B160E}" type="presParOf" srcId="{30C3ABB4-1BBA-4745-BC41-70C312ABA139}" destId="{0A8C0056-6A15-1445-862C-DD47868C7C23}" srcOrd="2" destOrd="0" presId="urn:microsoft.com/office/officeart/2005/8/layout/bList2"/>
    <dgm:cxn modelId="{27AA704D-2CCB-3749-A60E-8D627A3C886A}" type="presParOf" srcId="{30C3ABB4-1BBA-4745-BC41-70C312ABA139}" destId="{1E0602FF-4CF1-A742-9964-92217D203C03}" srcOrd="3" destOrd="0" presId="urn:microsoft.com/office/officeart/2005/8/layout/bList2"/>
    <dgm:cxn modelId="{5650A3F0-C9DA-1B48-BC16-E478F01A2F9C}" type="presParOf" srcId="{C011507F-1EDD-8846-A1A1-2F3B9151A871}" destId="{C1051497-F312-DF44-B2ED-ED384D18E6CF}" srcOrd="1" destOrd="0" presId="urn:microsoft.com/office/officeart/2005/8/layout/bList2"/>
    <dgm:cxn modelId="{3EC997BD-3F63-F94C-B4C7-7B687BEB729B}" type="presParOf" srcId="{C011507F-1EDD-8846-A1A1-2F3B9151A871}" destId="{6D5490E2-9A9F-414A-8AB2-99C75C130F32}" srcOrd="2" destOrd="0" presId="urn:microsoft.com/office/officeart/2005/8/layout/bList2"/>
    <dgm:cxn modelId="{DEF2BE65-118E-524D-88C8-31BF893A6B0B}" type="presParOf" srcId="{6D5490E2-9A9F-414A-8AB2-99C75C130F32}" destId="{501010B0-BF77-FE44-899E-0EAC1D25804B}" srcOrd="0" destOrd="0" presId="urn:microsoft.com/office/officeart/2005/8/layout/bList2"/>
    <dgm:cxn modelId="{E9819238-FD48-9648-B1E0-8E887E4A5C4D}" type="presParOf" srcId="{6D5490E2-9A9F-414A-8AB2-99C75C130F32}" destId="{B3641075-DA10-FD4F-A1E8-B1D9965D29D6}" srcOrd="1" destOrd="0" presId="urn:microsoft.com/office/officeart/2005/8/layout/bList2"/>
    <dgm:cxn modelId="{E533C7EF-EE8D-3E4E-9090-8064010BFD93}" type="presParOf" srcId="{6D5490E2-9A9F-414A-8AB2-99C75C130F32}" destId="{A1A793A7-A100-C94E-96A3-480508FA27F9}" srcOrd="2" destOrd="0" presId="urn:microsoft.com/office/officeart/2005/8/layout/bList2"/>
    <dgm:cxn modelId="{05A08D80-8E2D-A349-952B-29FE269F01C9}" type="presParOf" srcId="{6D5490E2-9A9F-414A-8AB2-99C75C130F32}" destId="{52E74812-045C-B346-8CCE-E93A04861DB0}" srcOrd="3" destOrd="0" presId="urn:microsoft.com/office/officeart/2005/8/layout/bList2"/>
    <dgm:cxn modelId="{A782A910-A92B-FB4C-B619-13A40C4940D2}" type="presParOf" srcId="{C011507F-1EDD-8846-A1A1-2F3B9151A871}" destId="{2C4ADF87-ABD3-7B43-838E-F10BA09E8B14}" srcOrd="3" destOrd="0" presId="urn:microsoft.com/office/officeart/2005/8/layout/bList2"/>
    <dgm:cxn modelId="{258CC23A-ED39-0546-8DB9-4AB50D6B0EA3}" type="presParOf" srcId="{C011507F-1EDD-8846-A1A1-2F3B9151A871}" destId="{2990C875-72D1-1D4A-BE44-502D5FA4445F}" srcOrd="4" destOrd="0" presId="urn:microsoft.com/office/officeart/2005/8/layout/bList2"/>
    <dgm:cxn modelId="{2B99395C-7C25-CA44-934F-177B8847661E}" type="presParOf" srcId="{2990C875-72D1-1D4A-BE44-502D5FA4445F}" destId="{F6921501-47C8-6D41-B751-E605C48D8FA1}" srcOrd="0" destOrd="0" presId="urn:microsoft.com/office/officeart/2005/8/layout/bList2"/>
    <dgm:cxn modelId="{4041C16A-3987-524D-9666-397BCA5F4FB0}" type="presParOf" srcId="{2990C875-72D1-1D4A-BE44-502D5FA4445F}" destId="{194B464B-A60F-D344-8F24-A2A5EE414F53}" srcOrd="1" destOrd="0" presId="urn:microsoft.com/office/officeart/2005/8/layout/bList2"/>
    <dgm:cxn modelId="{25E73181-A308-F34F-8C1A-158AE76527A6}" type="presParOf" srcId="{2990C875-72D1-1D4A-BE44-502D5FA4445F}" destId="{F00D06C4-82B9-F844-8DFF-E62BEDA5D1ED}" srcOrd="2" destOrd="0" presId="urn:microsoft.com/office/officeart/2005/8/layout/bList2"/>
    <dgm:cxn modelId="{3CDD0950-A1FB-5641-9717-7CEDE974D30B}" type="presParOf" srcId="{2990C875-72D1-1D4A-BE44-502D5FA4445F}" destId="{00D639FE-D34E-7D45-8385-127E6712208B}"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C17D5-2B48-4541-B007-7BF7457513F5}">
      <dsp:nvSpPr>
        <dsp:cNvPr id="0" name=""/>
        <dsp:cNvSpPr/>
      </dsp:nvSpPr>
      <dsp:spPr>
        <a:xfrm>
          <a:off x="0" y="2306"/>
          <a:ext cx="55684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6DAE1CB-BEA6-8B46-84E9-DF7AC5ACB173}">
      <dsp:nvSpPr>
        <dsp:cNvPr id="0" name=""/>
        <dsp:cNvSpPr/>
      </dsp:nvSpPr>
      <dsp:spPr>
        <a:xfrm>
          <a:off x="0" y="2306"/>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a:t>Our group has worked on Vision Zero Project from the City of Tempe which was based on data-driven evidence of why there was an increased incident in accidents between the years 2019-2022. </a:t>
          </a:r>
          <a:endParaRPr lang="en-US" sz="1200" kern="1200"/>
        </a:p>
      </dsp:txBody>
      <dsp:txXfrm>
        <a:off x="0" y="2306"/>
        <a:ext cx="5568462" cy="786631"/>
      </dsp:txXfrm>
    </dsp:sp>
    <dsp:sp modelId="{EC55CDD7-CC1C-9E4D-B47D-CE0F9DBA9524}">
      <dsp:nvSpPr>
        <dsp:cNvPr id="0" name=""/>
        <dsp:cNvSpPr/>
      </dsp:nvSpPr>
      <dsp:spPr>
        <a:xfrm>
          <a:off x="0" y="788937"/>
          <a:ext cx="556846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4867F63-DDB3-674C-8F36-3C54B7CCE042}">
      <dsp:nvSpPr>
        <dsp:cNvPr id="0" name=""/>
        <dsp:cNvSpPr/>
      </dsp:nvSpPr>
      <dsp:spPr>
        <a:xfrm>
          <a:off x="0" y="788937"/>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industry we studied was about Traffic and Public Safety and to best understand how to reduce the severity of injuries and prevent crashes and create public awareness of road safety issues.</a:t>
          </a:r>
        </a:p>
      </dsp:txBody>
      <dsp:txXfrm>
        <a:off x="0" y="788937"/>
        <a:ext cx="5568462" cy="786631"/>
      </dsp:txXfrm>
    </dsp:sp>
    <dsp:sp modelId="{54311B0F-67EA-C141-AC3B-813EC3C8EFC8}">
      <dsp:nvSpPr>
        <dsp:cNvPr id="0" name=""/>
        <dsp:cNvSpPr/>
      </dsp:nvSpPr>
      <dsp:spPr>
        <a:xfrm>
          <a:off x="0" y="1575568"/>
          <a:ext cx="556846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CBF3891-99E3-1043-B62F-88E11132B8AB}">
      <dsp:nvSpPr>
        <dsp:cNvPr id="0" name=""/>
        <dsp:cNvSpPr/>
      </dsp:nvSpPr>
      <dsp:spPr>
        <a:xfrm>
          <a:off x="0" y="1575568"/>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We extracted our dataset from </a:t>
          </a:r>
          <a:r>
            <a:rPr lang="en-US" sz="1200" kern="1200" dirty="0" err="1"/>
            <a:t>Data.gov</a:t>
          </a:r>
          <a:r>
            <a:rPr lang="en-US" sz="1200" kern="1200" dirty="0"/>
            <a:t> and we chose it because it had numerical and categorical values which showed correlation in the data. It also provided a good sample size along with coordinates to determine the exact location of the incident. </a:t>
          </a:r>
        </a:p>
      </dsp:txBody>
      <dsp:txXfrm>
        <a:off x="0" y="1575568"/>
        <a:ext cx="5568462" cy="786631"/>
      </dsp:txXfrm>
    </dsp:sp>
    <dsp:sp modelId="{540B60EC-E4FE-0542-98D3-4C049CF841D9}">
      <dsp:nvSpPr>
        <dsp:cNvPr id="0" name=""/>
        <dsp:cNvSpPr/>
      </dsp:nvSpPr>
      <dsp:spPr>
        <a:xfrm>
          <a:off x="0" y="2362200"/>
          <a:ext cx="556846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61A7683-6D41-6B4B-83D8-BBAB66961F47}">
      <dsp:nvSpPr>
        <dsp:cNvPr id="0" name=""/>
        <dsp:cNvSpPr/>
      </dsp:nvSpPr>
      <dsp:spPr>
        <a:xfrm>
          <a:off x="0" y="2362200"/>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The collection of the data came from a CSV file and was prepared and cleaned up on Jupyter notebook by removing variables which were not being studied. </a:t>
          </a:r>
        </a:p>
      </dsp:txBody>
      <dsp:txXfrm>
        <a:off x="0" y="2362200"/>
        <a:ext cx="5568462" cy="786631"/>
      </dsp:txXfrm>
    </dsp:sp>
    <dsp:sp modelId="{09351358-5C1D-E14D-ABD6-1F4096FC408A}">
      <dsp:nvSpPr>
        <dsp:cNvPr id="0" name=""/>
        <dsp:cNvSpPr/>
      </dsp:nvSpPr>
      <dsp:spPr>
        <a:xfrm>
          <a:off x="0" y="3148831"/>
          <a:ext cx="55684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03DEFE6-FA18-AD4F-917C-5F00281C0021}">
      <dsp:nvSpPr>
        <dsp:cNvPr id="0" name=""/>
        <dsp:cNvSpPr/>
      </dsp:nvSpPr>
      <dsp:spPr>
        <a:xfrm>
          <a:off x="0" y="3148831"/>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We used the Exploratory Data Analysis to study the specific years, age groups, weather conditions, severity of injuries, and influence of alcohol and drugs on crash accidents in the City of Tempe.</a:t>
          </a:r>
        </a:p>
      </dsp:txBody>
      <dsp:txXfrm>
        <a:off x="0" y="3148831"/>
        <a:ext cx="5568462" cy="786631"/>
      </dsp:txXfrm>
    </dsp:sp>
    <dsp:sp modelId="{8EC9772B-DC47-564F-AFBA-EEC2FCE2A6CC}">
      <dsp:nvSpPr>
        <dsp:cNvPr id="0" name=""/>
        <dsp:cNvSpPr/>
      </dsp:nvSpPr>
      <dsp:spPr>
        <a:xfrm>
          <a:off x="0" y="3935462"/>
          <a:ext cx="55684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162E20E-CACA-FC45-91D3-CCD0AF64BA6F}">
      <dsp:nvSpPr>
        <dsp:cNvPr id="0" name=""/>
        <dsp:cNvSpPr/>
      </dsp:nvSpPr>
      <dsp:spPr>
        <a:xfrm>
          <a:off x="0" y="3935462"/>
          <a:ext cx="5568462"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approach that your group took to achieve the project goals was reviewing the dataset together, understanding the association of the variables by studying the article.  We used Descriptive Statistical Analysis to measure the mean, median, mode, identifying outliers, and imputing null values.  </a:t>
          </a:r>
        </a:p>
      </dsp:txBody>
      <dsp:txXfrm>
        <a:off x="0" y="3935462"/>
        <a:ext cx="5568462" cy="786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8F138-DE15-4FA6-B5F3-CAFEA1ACAA3C}">
      <dsp:nvSpPr>
        <dsp:cNvPr id="0" name=""/>
        <dsp:cNvSpPr/>
      </dsp:nvSpPr>
      <dsp:spPr>
        <a:xfrm>
          <a:off x="692608" y="475164"/>
          <a:ext cx="1114610" cy="11146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BCC38-4C05-4D71-94EE-C7CE174722FA}">
      <dsp:nvSpPr>
        <dsp:cNvPr id="0" name=""/>
        <dsp:cNvSpPr/>
      </dsp:nvSpPr>
      <dsp:spPr>
        <a:xfrm>
          <a:off x="11457" y="1965373"/>
          <a:ext cx="247691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team did not anticipate that preparing the data would be extremely hard. Understanding and correlating the data was also a big challenge for the team to overcome.</a:t>
          </a:r>
        </a:p>
      </dsp:txBody>
      <dsp:txXfrm>
        <a:off x="11457" y="1965373"/>
        <a:ext cx="2476912" cy="855000"/>
      </dsp:txXfrm>
    </dsp:sp>
    <dsp:sp modelId="{41FA40D3-1C33-41F3-9622-CA28F5E6A72A}">
      <dsp:nvSpPr>
        <dsp:cNvPr id="0" name=""/>
        <dsp:cNvSpPr/>
      </dsp:nvSpPr>
      <dsp:spPr>
        <a:xfrm>
          <a:off x="3602980" y="475164"/>
          <a:ext cx="1114610" cy="11146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D623D4-A99E-4DFD-BC15-3C01BA19B9DE}">
      <dsp:nvSpPr>
        <dsp:cNvPr id="0" name=""/>
        <dsp:cNvSpPr/>
      </dsp:nvSpPr>
      <dsp:spPr>
        <a:xfrm>
          <a:off x="2921829" y="1965373"/>
          <a:ext cx="247691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results/conclusions of the application or analysis was that we were able to determine that there are a lot more young aged drivers between the age groups of 35-37 years. </a:t>
          </a:r>
        </a:p>
      </dsp:txBody>
      <dsp:txXfrm>
        <a:off x="2921829" y="1965373"/>
        <a:ext cx="2476912" cy="855000"/>
      </dsp:txXfrm>
    </dsp:sp>
    <dsp:sp modelId="{64543DD4-79A9-49C8-A306-E17F60FAB4E8}">
      <dsp:nvSpPr>
        <dsp:cNvPr id="0" name=""/>
        <dsp:cNvSpPr/>
      </dsp:nvSpPr>
      <dsp:spPr>
        <a:xfrm>
          <a:off x="612579" y="3485590"/>
          <a:ext cx="1114610" cy="1114610"/>
        </a:xfrm>
        <a:prstGeom prst="lightningBol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D7ED6C-6553-4339-AA2A-F5E098AB5B59}">
      <dsp:nvSpPr>
        <dsp:cNvPr id="0" name=""/>
        <dsp:cNvSpPr/>
      </dsp:nvSpPr>
      <dsp:spPr>
        <a:xfrm>
          <a:off x="11457" y="4929811"/>
          <a:ext cx="247691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dataset reveals a notable increase in the percentage of suspected injuries during the year 2019. It suggests a potential correlation between the pandemic and the frequency of suspected injuries.</a:t>
          </a:r>
        </a:p>
      </dsp:txBody>
      <dsp:txXfrm>
        <a:off x="11457" y="4929811"/>
        <a:ext cx="2476912" cy="855000"/>
      </dsp:txXfrm>
    </dsp:sp>
    <dsp:sp modelId="{45F8A489-9278-4824-A3FC-593B0C662B04}">
      <dsp:nvSpPr>
        <dsp:cNvPr id="0" name=""/>
        <dsp:cNvSpPr/>
      </dsp:nvSpPr>
      <dsp:spPr>
        <a:xfrm>
          <a:off x="3602980" y="3439602"/>
          <a:ext cx="1114610" cy="1114610"/>
        </a:xfrm>
        <a:prstGeom prst="quad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A060E7-B088-4717-B048-7ED36AF02C16}">
      <dsp:nvSpPr>
        <dsp:cNvPr id="0" name=""/>
        <dsp:cNvSpPr/>
      </dsp:nvSpPr>
      <dsp:spPr>
        <a:xfrm>
          <a:off x="2921829" y="4929811"/>
          <a:ext cx="247691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finding indicates a proportionate distribution of suspected injuries among the recorded incidents.</a:t>
          </a:r>
        </a:p>
      </dsp:txBody>
      <dsp:txXfrm>
        <a:off x="2921829" y="4929811"/>
        <a:ext cx="2476912" cy="85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378A2-0799-A346-AF0C-0BC43FF2C4A3}">
      <dsp:nvSpPr>
        <dsp:cNvPr id="0" name=""/>
        <dsp:cNvSpPr/>
      </dsp:nvSpPr>
      <dsp:spPr>
        <a:xfrm>
          <a:off x="0" y="4332828"/>
          <a:ext cx="12191998" cy="947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RQ3: Is there an association between </a:t>
          </a:r>
          <a:r>
            <a:rPr lang="en-US" sz="2200" i="0" kern="1200" dirty="0"/>
            <a:t>age and driving under the influence of alcohol/drugs </a:t>
          </a:r>
          <a:r>
            <a:rPr lang="en-US" sz="2200" kern="1200" dirty="0"/>
            <a:t>when accidents occurred in City of Tempe between 2019-2022?</a:t>
          </a:r>
          <a:endParaRPr lang="en-US" sz="2200" kern="1200" dirty="0">
            <a:solidFill>
              <a:schemeClr val="tx1">
                <a:lumMod val="95000"/>
                <a:lumOff val="5000"/>
              </a:schemeClr>
            </a:solidFill>
            <a:cs typeface="Times New Roman" panose="02020603050405020304" pitchFamily="18" charset="0"/>
          </a:endParaRPr>
        </a:p>
      </dsp:txBody>
      <dsp:txXfrm>
        <a:off x="0" y="4332828"/>
        <a:ext cx="12191998" cy="947916"/>
      </dsp:txXfrm>
    </dsp:sp>
    <dsp:sp modelId="{7B2B886C-98E0-4C4C-9039-1540A248503B}">
      <dsp:nvSpPr>
        <dsp:cNvPr id="0" name=""/>
        <dsp:cNvSpPr/>
      </dsp:nvSpPr>
      <dsp:spPr>
        <a:xfrm rot="10800000">
          <a:off x="0" y="2889150"/>
          <a:ext cx="12191998" cy="145789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cs typeface="Times New Roman" panose="02020603050405020304" pitchFamily="18" charset="0"/>
            </a:rPr>
            <a:t>RQ2: </a:t>
          </a:r>
          <a:r>
            <a:rPr lang="en-US" sz="2200" i="0" kern="1200" dirty="0">
              <a:solidFill>
                <a:schemeClr val="bg1"/>
              </a:solidFill>
              <a:effectLst/>
            </a:rPr>
            <a:t>Is there a correlation between age groups and injuries due to accidents in the City of Tempe between 2019-2022?</a:t>
          </a:r>
          <a:endParaRPr lang="en-US" sz="2200" kern="1200" dirty="0">
            <a:solidFill>
              <a:schemeClr val="bg1"/>
            </a:solidFill>
            <a:cs typeface="Times New Roman" panose="02020603050405020304" pitchFamily="18" charset="0"/>
          </a:endParaRPr>
        </a:p>
      </dsp:txBody>
      <dsp:txXfrm rot="10800000">
        <a:off x="0" y="2889150"/>
        <a:ext cx="12191998" cy="947297"/>
      </dsp:txXfrm>
    </dsp:sp>
    <dsp:sp modelId="{3DB5AF94-5C78-7E4B-8302-C27681EFFDFB}">
      <dsp:nvSpPr>
        <dsp:cNvPr id="0" name=""/>
        <dsp:cNvSpPr/>
      </dsp:nvSpPr>
      <dsp:spPr>
        <a:xfrm rot="10800000">
          <a:off x="0" y="1445473"/>
          <a:ext cx="12191998" cy="145789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cs typeface="Times New Roman" panose="02020603050405020304" pitchFamily="18" charset="0"/>
            </a:rPr>
            <a:t>RQ1: Is there an association between a particular date and time when accidents occurred in City of Tempe between 2019-2022?</a:t>
          </a:r>
        </a:p>
      </dsp:txBody>
      <dsp:txXfrm rot="10800000">
        <a:off x="0" y="1445473"/>
        <a:ext cx="12191998" cy="947297"/>
      </dsp:txXfrm>
    </dsp:sp>
    <dsp:sp modelId="{1850FCE3-923B-3447-A449-12BB9229EABD}">
      <dsp:nvSpPr>
        <dsp:cNvPr id="0" name=""/>
        <dsp:cNvSpPr/>
      </dsp:nvSpPr>
      <dsp:spPr>
        <a:xfrm rot="10800000">
          <a:off x="0" y="0"/>
          <a:ext cx="12191998" cy="145789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alpha val="0"/>
                </a:schemeClr>
              </a:solidFill>
            </a:rPr>
            <a:t>ARIABLESABLES</a:t>
          </a:r>
          <a:endParaRPr lang="en-US" sz="1000" b="1" kern="1200" dirty="0">
            <a:solidFill>
              <a:schemeClr val="bg1">
                <a:alpha val="0"/>
              </a:schemeClr>
            </a:solidFill>
          </a:endParaRPr>
        </a:p>
      </dsp:txBody>
      <dsp:txXfrm rot="-10800000">
        <a:off x="0" y="0"/>
        <a:ext cx="12191998" cy="511721"/>
      </dsp:txXfrm>
    </dsp:sp>
    <dsp:sp modelId="{234136D9-4445-1C41-97E4-4CFC4AF95539}">
      <dsp:nvSpPr>
        <dsp:cNvPr id="0" name=""/>
        <dsp:cNvSpPr/>
      </dsp:nvSpPr>
      <dsp:spPr>
        <a:xfrm>
          <a:off x="0" y="513517"/>
          <a:ext cx="6095999" cy="4359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b="1" u="sng" kern="1200" dirty="0">
              <a:latin typeface="+mn-lt"/>
              <a:cs typeface="Times New Roman" panose="02020603050405020304" pitchFamily="18" charset="0"/>
            </a:rPr>
            <a:t>Dependent:</a:t>
          </a:r>
          <a:r>
            <a:rPr lang="en-US" sz="1600" b="1" u="none" kern="1200" dirty="0">
              <a:latin typeface="+mn-lt"/>
              <a:cs typeface="Times New Roman" panose="02020603050405020304" pitchFamily="18" charset="0"/>
            </a:rPr>
            <a:t> Accidents</a:t>
          </a:r>
        </a:p>
      </dsp:txBody>
      <dsp:txXfrm>
        <a:off x="0" y="513517"/>
        <a:ext cx="6095999" cy="435910"/>
      </dsp:txXfrm>
    </dsp:sp>
    <dsp:sp modelId="{7C8A15D2-905C-AA45-BA5D-38A03BD52CE8}">
      <dsp:nvSpPr>
        <dsp:cNvPr id="0" name=""/>
        <dsp:cNvSpPr/>
      </dsp:nvSpPr>
      <dsp:spPr>
        <a:xfrm>
          <a:off x="6095999" y="513517"/>
          <a:ext cx="6095999" cy="4359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t" anchorCtr="0">
          <a:noAutofit/>
        </a:bodyPr>
        <a:lstStyle/>
        <a:p>
          <a:pPr marL="0" lvl="0" indent="0" algn="ctr" defTabSz="622300">
            <a:lnSpc>
              <a:spcPct val="90000"/>
            </a:lnSpc>
            <a:spcBef>
              <a:spcPct val="0"/>
            </a:spcBef>
            <a:spcAft>
              <a:spcPct val="35000"/>
            </a:spcAft>
            <a:buNone/>
          </a:pPr>
          <a:r>
            <a:rPr lang="en-US" sz="1400" b="1" u="sng" kern="1200" dirty="0">
              <a:solidFill>
                <a:schemeClr val="tx1"/>
              </a:solidFill>
              <a:latin typeface="+mn-lt"/>
              <a:cs typeface="Times New Roman" panose="02020603050405020304" pitchFamily="18" charset="0"/>
            </a:rPr>
            <a:t>Independent:</a:t>
          </a:r>
          <a:r>
            <a:rPr lang="en-US" sz="1400" b="1" kern="1200" dirty="0">
              <a:solidFill>
                <a:schemeClr val="tx1"/>
              </a:solidFill>
              <a:latin typeface="+mn-lt"/>
              <a:cs typeface="Times New Roman" panose="02020603050405020304" pitchFamily="18" charset="0"/>
            </a:rPr>
            <a:t> Date and Time; Age; Injuries, Driving under influence of alcohol and drugs</a:t>
          </a:r>
        </a:p>
      </dsp:txBody>
      <dsp:txXfrm>
        <a:off x="6095999" y="513517"/>
        <a:ext cx="6095999" cy="435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925F5-A487-8B4A-B9EE-F536F8A1A2C5}">
      <dsp:nvSpPr>
        <dsp:cNvPr id="0" name=""/>
        <dsp:cNvSpPr/>
      </dsp:nvSpPr>
      <dsp:spPr>
        <a:xfrm>
          <a:off x="4291" y="617316"/>
          <a:ext cx="3839205" cy="286588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0" algn="l" defTabSz="711200">
            <a:lnSpc>
              <a:spcPct val="100000"/>
            </a:lnSpc>
            <a:spcBef>
              <a:spcPct val="0"/>
            </a:spcBef>
            <a:spcAft>
              <a:spcPct val="15000"/>
            </a:spcAft>
            <a:buChar char="•"/>
          </a:pPr>
          <a:r>
            <a:rPr lang="en-US" sz="1600" kern="1200" dirty="0">
              <a:solidFill>
                <a:schemeClr val="tx1">
                  <a:lumMod val="95000"/>
                  <a:lumOff val="5000"/>
                </a:schemeClr>
              </a:solidFill>
              <a:latin typeface="+mn-lt"/>
              <a:cs typeface="Times New Roman" panose="02020603050405020304" pitchFamily="18" charset="0"/>
            </a:rPr>
            <a:t>H0- There is no association between a particular date and time when accidents occurred in City of Tempe between 2019-2022.</a:t>
          </a:r>
          <a:endParaRPr lang="en-US" sz="1600" kern="1200" dirty="0">
            <a:latin typeface="+mn-lt"/>
          </a:endParaRPr>
        </a:p>
        <a:p>
          <a:pPr marL="171450" lvl="1" indent="0" algn="l" defTabSz="755650">
            <a:lnSpc>
              <a:spcPct val="150000"/>
            </a:lnSpc>
            <a:spcBef>
              <a:spcPct val="0"/>
            </a:spcBef>
            <a:spcAft>
              <a:spcPct val="15000"/>
            </a:spcAft>
            <a:buFontTx/>
            <a:buNone/>
          </a:pPr>
          <a:endParaRPr lang="en-US" sz="1700" kern="1200" dirty="0">
            <a:latin typeface="+mn-lt"/>
          </a:endParaRPr>
        </a:p>
        <a:p>
          <a:pPr marL="171450" lvl="1" indent="-171450" algn="l" defTabSz="711200">
            <a:lnSpc>
              <a:spcPct val="100000"/>
            </a:lnSpc>
            <a:spcBef>
              <a:spcPct val="0"/>
            </a:spcBef>
            <a:spcAft>
              <a:spcPct val="15000"/>
            </a:spcAft>
            <a:buChar char="•"/>
          </a:pPr>
          <a:r>
            <a:rPr lang="en-US" sz="1600" kern="1200" dirty="0">
              <a:solidFill>
                <a:prstClr val="black">
                  <a:lumMod val="95000"/>
                  <a:lumOff val="5000"/>
                </a:prstClr>
              </a:solidFill>
              <a:latin typeface="Calibri" panose="020F0502020204030204"/>
              <a:ea typeface="+mn-ea"/>
              <a:cs typeface="Times New Roman" panose="02020603050405020304" pitchFamily="18" charset="0"/>
            </a:rPr>
            <a:t>Ha- There is an association between a particular date and time when accidents occurred in City of Tempe between 2019-2022.</a:t>
          </a:r>
        </a:p>
      </dsp:txBody>
      <dsp:txXfrm>
        <a:off x="71442" y="684467"/>
        <a:ext cx="3704903" cy="2798734"/>
      </dsp:txXfrm>
    </dsp:sp>
    <dsp:sp modelId="{0A8C0056-6A15-1445-862C-DD47868C7C23}">
      <dsp:nvSpPr>
        <dsp:cNvPr id="0" name=""/>
        <dsp:cNvSpPr/>
      </dsp:nvSpPr>
      <dsp:spPr>
        <a:xfrm>
          <a:off x="4291" y="3879494"/>
          <a:ext cx="3839205" cy="4397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8110" tIns="0" rIns="39370" bIns="0" numCol="1" spcCol="1270" anchor="ctr" anchorCtr="0">
          <a:noAutofit/>
        </a:bodyPr>
        <a:lstStyle/>
        <a:p>
          <a:pPr marL="0" lvl="0" indent="0" algn="ctr" defTabSz="1377950">
            <a:lnSpc>
              <a:spcPct val="90000"/>
            </a:lnSpc>
            <a:spcBef>
              <a:spcPct val="0"/>
            </a:spcBef>
            <a:spcAft>
              <a:spcPct val="35000"/>
            </a:spcAft>
            <a:buNone/>
          </a:pPr>
          <a:r>
            <a:rPr lang="en-US" sz="3100" kern="1200" dirty="0"/>
            <a:t>RQ 1</a:t>
          </a:r>
        </a:p>
      </dsp:txBody>
      <dsp:txXfrm>
        <a:off x="4291" y="3879494"/>
        <a:ext cx="2703665" cy="439744"/>
      </dsp:txXfrm>
    </dsp:sp>
    <dsp:sp modelId="{1E0602FF-4CF1-A742-9964-92217D203C03}">
      <dsp:nvSpPr>
        <dsp:cNvPr id="0" name=""/>
        <dsp:cNvSpPr/>
      </dsp:nvSpPr>
      <dsp:spPr>
        <a:xfrm flipH="1" flipV="1">
          <a:off x="3231719" y="3801937"/>
          <a:ext cx="628834" cy="62883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5000" r="-305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1010B0-BF77-FE44-899E-0EAC1D25804B}">
      <dsp:nvSpPr>
        <dsp:cNvPr id="0" name=""/>
        <dsp:cNvSpPr/>
      </dsp:nvSpPr>
      <dsp:spPr>
        <a:xfrm>
          <a:off x="4176396" y="699104"/>
          <a:ext cx="3839205" cy="286588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100000"/>
            </a:lnSpc>
            <a:spcBef>
              <a:spcPct val="0"/>
            </a:spcBef>
            <a:spcAft>
              <a:spcPct val="15000"/>
            </a:spcAft>
            <a:buChar char="•"/>
          </a:pPr>
          <a:r>
            <a:rPr lang="en-US" sz="1600" kern="1200" dirty="0">
              <a:solidFill>
                <a:prstClr val="black">
                  <a:lumMod val="95000"/>
                  <a:lumOff val="5000"/>
                </a:prstClr>
              </a:solidFill>
              <a:latin typeface="+mn-lt"/>
              <a:ea typeface="+mn-ea"/>
              <a:cs typeface="Times New Roman" panose="02020603050405020304" pitchFamily="18" charset="0"/>
            </a:rPr>
            <a:t>H0- There is no association between </a:t>
          </a:r>
          <a:r>
            <a:rPr lang="en-US" sz="1600" b="0" i="0" kern="1200" dirty="0">
              <a:effectLst/>
              <a:latin typeface="+mn-lt"/>
            </a:rPr>
            <a:t>age groups and injuries due to accidents in the City of Tempe between 2019-2022.</a:t>
          </a:r>
          <a:endParaRPr lang="en-US" sz="1600" b="0" kern="1200" dirty="0">
            <a:solidFill>
              <a:prstClr val="black">
                <a:lumMod val="95000"/>
                <a:lumOff val="5000"/>
              </a:prstClr>
            </a:solidFill>
            <a:latin typeface="+mn-lt"/>
            <a:ea typeface="+mn-ea"/>
            <a:cs typeface="Times New Roman" panose="02020603050405020304" pitchFamily="18" charset="0"/>
          </a:endParaRPr>
        </a:p>
        <a:p>
          <a:pPr marL="114300" lvl="1" indent="-114300" algn="l" defTabSz="622300">
            <a:lnSpc>
              <a:spcPct val="100000"/>
            </a:lnSpc>
            <a:spcBef>
              <a:spcPct val="0"/>
            </a:spcBef>
            <a:spcAft>
              <a:spcPct val="15000"/>
            </a:spcAft>
            <a:buNone/>
          </a:pPr>
          <a:endParaRPr lang="en-US" sz="1400" kern="1200" dirty="0">
            <a:solidFill>
              <a:prstClr val="black">
                <a:lumMod val="95000"/>
                <a:lumOff val="5000"/>
              </a:prstClr>
            </a:solidFill>
            <a:latin typeface="Calibri" panose="020F0502020204030204"/>
            <a:ea typeface="+mn-ea"/>
            <a:cs typeface="Times New Roman" panose="02020603050405020304" pitchFamily="18" charset="0"/>
          </a:endParaRPr>
        </a:p>
        <a:p>
          <a:pPr marL="114300" lvl="1" indent="-114300" algn="l" defTabSz="622300">
            <a:lnSpc>
              <a:spcPct val="100000"/>
            </a:lnSpc>
            <a:spcBef>
              <a:spcPct val="0"/>
            </a:spcBef>
            <a:spcAft>
              <a:spcPct val="15000"/>
            </a:spcAft>
            <a:buNone/>
          </a:pPr>
          <a:endParaRPr lang="en-US" sz="1400" kern="1200" dirty="0">
            <a:solidFill>
              <a:prstClr val="black">
                <a:lumMod val="95000"/>
                <a:lumOff val="5000"/>
              </a:prstClr>
            </a:solidFill>
            <a:latin typeface="Calibri" panose="020F0502020204030204"/>
            <a:ea typeface="+mn-ea"/>
            <a:cs typeface="Times New Roman" panose="02020603050405020304" pitchFamily="18" charset="0"/>
          </a:endParaRPr>
        </a:p>
        <a:p>
          <a:pPr marL="114300" lvl="1" indent="-114300" algn="l" defTabSz="622300">
            <a:lnSpc>
              <a:spcPct val="100000"/>
            </a:lnSpc>
            <a:spcBef>
              <a:spcPct val="0"/>
            </a:spcBef>
            <a:spcAft>
              <a:spcPct val="15000"/>
            </a:spcAft>
            <a:buNone/>
          </a:pPr>
          <a:endParaRPr lang="en-US" sz="1400" kern="1200" dirty="0">
            <a:solidFill>
              <a:prstClr val="black">
                <a:lumMod val="95000"/>
                <a:lumOff val="5000"/>
              </a:prstClr>
            </a:solidFill>
            <a:latin typeface="Calibri" panose="020F0502020204030204"/>
            <a:ea typeface="+mn-ea"/>
            <a:cs typeface="Times New Roman" panose="02020603050405020304" pitchFamily="18" charset="0"/>
          </a:endParaRPr>
        </a:p>
        <a:p>
          <a:pPr marL="171450" lvl="1" indent="-171450" algn="l" defTabSz="711200">
            <a:lnSpc>
              <a:spcPct val="100000"/>
            </a:lnSpc>
            <a:spcBef>
              <a:spcPct val="0"/>
            </a:spcBef>
            <a:spcAft>
              <a:spcPct val="15000"/>
            </a:spcAft>
            <a:buChar char="•"/>
          </a:pPr>
          <a:r>
            <a:rPr lang="en-US" sz="1600" kern="1200" dirty="0">
              <a:solidFill>
                <a:prstClr val="black">
                  <a:lumMod val="95000"/>
                  <a:lumOff val="5000"/>
                </a:prstClr>
              </a:solidFill>
              <a:latin typeface="Calibri" panose="020F0502020204030204"/>
              <a:ea typeface="+mn-ea"/>
              <a:cs typeface="Times New Roman" panose="02020603050405020304" pitchFamily="18" charset="0"/>
            </a:rPr>
            <a:t>Ha- There is an association between</a:t>
          </a:r>
          <a:r>
            <a:rPr lang="en-US" sz="1600" kern="1200" dirty="0">
              <a:solidFill>
                <a:prstClr val="black">
                  <a:lumMod val="95000"/>
                  <a:lumOff val="5000"/>
                </a:prstClr>
              </a:solidFill>
              <a:latin typeface="+mn-lt"/>
              <a:ea typeface="+mn-ea"/>
              <a:cs typeface="Times New Roman" panose="02020603050405020304" pitchFamily="18" charset="0"/>
            </a:rPr>
            <a:t> </a:t>
          </a:r>
          <a:r>
            <a:rPr lang="en-US" sz="1600" b="0" i="0" kern="1200" dirty="0">
              <a:effectLst/>
              <a:latin typeface="+mn-lt"/>
            </a:rPr>
            <a:t>age groups and injuries due to accidents in the City of Tempe between 2019-2022.</a:t>
          </a:r>
          <a:endParaRPr lang="en-US" sz="1600" kern="1200" dirty="0">
            <a:solidFill>
              <a:prstClr val="black">
                <a:lumMod val="95000"/>
                <a:lumOff val="5000"/>
              </a:prstClr>
            </a:solidFill>
            <a:latin typeface="Calibri" panose="020F0502020204030204"/>
            <a:ea typeface="+mn-ea"/>
            <a:cs typeface="Times New Roman" panose="02020603050405020304" pitchFamily="18" charset="0"/>
          </a:endParaRPr>
        </a:p>
      </dsp:txBody>
      <dsp:txXfrm>
        <a:off x="4243547" y="766255"/>
        <a:ext cx="3704903" cy="2798734"/>
      </dsp:txXfrm>
    </dsp:sp>
    <dsp:sp modelId="{A1A793A7-A100-C94E-96A3-480508FA27F9}">
      <dsp:nvSpPr>
        <dsp:cNvPr id="0" name=""/>
        <dsp:cNvSpPr/>
      </dsp:nvSpPr>
      <dsp:spPr>
        <a:xfrm>
          <a:off x="4176396" y="3879662"/>
          <a:ext cx="3839205" cy="4397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8110" tIns="0" rIns="39370" bIns="0" numCol="1" spcCol="1270" anchor="ctr" anchorCtr="0">
          <a:noAutofit/>
        </a:bodyPr>
        <a:lstStyle/>
        <a:p>
          <a:pPr marL="0" lvl="0" indent="0" algn="ctr" defTabSz="1377950">
            <a:lnSpc>
              <a:spcPct val="90000"/>
            </a:lnSpc>
            <a:spcBef>
              <a:spcPct val="0"/>
            </a:spcBef>
            <a:spcAft>
              <a:spcPct val="35000"/>
            </a:spcAft>
            <a:buNone/>
          </a:pPr>
          <a:r>
            <a:rPr lang="en-US" sz="3100" kern="1200" dirty="0"/>
            <a:t>RQ 2</a:t>
          </a:r>
        </a:p>
      </dsp:txBody>
      <dsp:txXfrm>
        <a:off x="4176396" y="3879662"/>
        <a:ext cx="2703665" cy="439744"/>
      </dsp:txXfrm>
    </dsp:sp>
    <dsp:sp modelId="{52E74812-045C-B346-8CCE-E93A04861DB0}">
      <dsp:nvSpPr>
        <dsp:cNvPr id="0" name=""/>
        <dsp:cNvSpPr/>
      </dsp:nvSpPr>
      <dsp:spPr>
        <a:xfrm>
          <a:off x="7440883" y="3737136"/>
          <a:ext cx="628834" cy="628163"/>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921501-47C8-6D41-B751-E605C48D8FA1}">
      <dsp:nvSpPr>
        <dsp:cNvPr id="0" name=""/>
        <dsp:cNvSpPr/>
      </dsp:nvSpPr>
      <dsp:spPr>
        <a:xfrm>
          <a:off x="8348500" y="617316"/>
          <a:ext cx="3839205" cy="286588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0" algn="l" defTabSz="711200">
            <a:lnSpc>
              <a:spcPct val="100000"/>
            </a:lnSpc>
            <a:spcBef>
              <a:spcPct val="0"/>
            </a:spcBef>
            <a:spcAft>
              <a:spcPct val="15000"/>
            </a:spcAft>
            <a:buChar char="•"/>
          </a:pPr>
          <a:r>
            <a:rPr lang="en-US" sz="1600" kern="1200" dirty="0">
              <a:solidFill>
                <a:prstClr val="black">
                  <a:lumMod val="95000"/>
                  <a:lumOff val="5000"/>
                </a:prstClr>
              </a:solidFill>
              <a:latin typeface="Calibri" panose="020F0502020204030204"/>
              <a:ea typeface="+mn-ea"/>
              <a:cs typeface="Times New Roman" panose="02020603050405020304" pitchFamily="18" charset="0"/>
            </a:rPr>
            <a:t>H0- There is no association between age and driving under the influence of alcohol/drugs when accidents occurred in City of Tempe between 2019-2022.</a:t>
          </a:r>
        </a:p>
        <a:p>
          <a:pPr marL="171450" lvl="1" indent="-171450" algn="l" defTabSz="711200">
            <a:lnSpc>
              <a:spcPct val="100000"/>
            </a:lnSpc>
            <a:spcBef>
              <a:spcPct val="0"/>
            </a:spcBef>
            <a:spcAft>
              <a:spcPct val="15000"/>
            </a:spcAft>
            <a:buNone/>
          </a:pPr>
          <a:endParaRPr lang="en-US" sz="1600" kern="1200" dirty="0">
            <a:solidFill>
              <a:prstClr val="black">
                <a:lumMod val="95000"/>
                <a:lumOff val="5000"/>
              </a:prstClr>
            </a:solidFill>
            <a:latin typeface="Calibri" panose="020F0502020204030204"/>
            <a:ea typeface="+mn-ea"/>
            <a:cs typeface="Times New Roman" panose="02020603050405020304" pitchFamily="18" charset="0"/>
          </a:endParaRPr>
        </a:p>
        <a:p>
          <a:pPr marL="171450" lvl="1" indent="-171450" algn="l" defTabSz="711200">
            <a:lnSpc>
              <a:spcPct val="100000"/>
            </a:lnSpc>
            <a:spcBef>
              <a:spcPct val="0"/>
            </a:spcBef>
            <a:spcAft>
              <a:spcPct val="15000"/>
            </a:spcAft>
            <a:buNone/>
          </a:pPr>
          <a:endParaRPr lang="en-US" sz="1600" kern="1200" dirty="0">
            <a:solidFill>
              <a:prstClr val="black">
                <a:lumMod val="95000"/>
                <a:lumOff val="5000"/>
              </a:prstClr>
            </a:solidFill>
            <a:latin typeface="Calibri" panose="020F0502020204030204"/>
            <a:ea typeface="+mn-ea"/>
            <a:cs typeface="Times New Roman" panose="02020603050405020304" pitchFamily="18" charset="0"/>
          </a:endParaRPr>
        </a:p>
        <a:p>
          <a:pPr marL="171450" lvl="1" indent="-171450" algn="l" defTabSz="711200">
            <a:lnSpc>
              <a:spcPct val="100000"/>
            </a:lnSpc>
            <a:spcBef>
              <a:spcPct val="0"/>
            </a:spcBef>
            <a:spcAft>
              <a:spcPct val="15000"/>
            </a:spcAft>
            <a:buChar char="•"/>
          </a:pPr>
          <a:r>
            <a:rPr lang="en-US" sz="1600" kern="1200" dirty="0">
              <a:solidFill>
                <a:prstClr val="black">
                  <a:lumMod val="95000"/>
                  <a:lumOff val="5000"/>
                </a:prstClr>
              </a:solidFill>
              <a:latin typeface="Calibri" panose="020F0502020204030204"/>
              <a:ea typeface="+mn-ea"/>
              <a:cs typeface="Times New Roman" panose="02020603050405020304" pitchFamily="18" charset="0"/>
            </a:rPr>
            <a:t>Ha- There is an association between age and driving under the influence of alcohol/drugs when accidents occurred in City of Tempe between 2019-2022. </a:t>
          </a:r>
        </a:p>
      </dsp:txBody>
      <dsp:txXfrm>
        <a:off x="8415651" y="684467"/>
        <a:ext cx="3704903" cy="2798734"/>
      </dsp:txXfrm>
    </dsp:sp>
    <dsp:sp modelId="{F00D06C4-82B9-F844-8DFF-E62BEDA5D1ED}">
      <dsp:nvSpPr>
        <dsp:cNvPr id="0" name=""/>
        <dsp:cNvSpPr/>
      </dsp:nvSpPr>
      <dsp:spPr>
        <a:xfrm>
          <a:off x="8348500" y="3841686"/>
          <a:ext cx="3839205" cy="51536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8110" tIns="0" rIns="39370" bIns="0" numCol="1" spcCol="1270" anchor="ctr" anchorCtr="0">
          <a:noAutofit/>
        </a:bodyPr>
        <a:lstStyle/>
        <a:p>
          <a:pPr marL="0" lvl="0" indent="0" algn="ctr" defTabSz="1377950">
            <a:lnSpc>
              <a:spcPct val="90000"/>
            </a:lnSpc>
            <a:spcBef>
              <a:spcPct val="0"/>
            </a:spcBef>
            <a:spcAft>
              <a:spcPct val="35000"/>
            </a:spcAft>
            <a:buNone/>
          </a:pPr>
          <a:r>
            <a:rPr lang="en-US" sz="3100" kern="1200" dirty="0"/>
            <a:t>RQ 3</a:t>
          </a:r>
        </a:p>
      </dsp:txBody>
      <dsp:txXfrm>
        <a:off x="8348500" y="3841686"/>
        <a:ext cx="2703665" cy="515360"/>
      </dsp:txXfrm>
    </dsp:sp>
    <dsp:sp modelId="{00D639FE-D34E-7D45-8385-127E6712208B}">
      <dsp:nvSpPr>
        <dsp:cNvPr id="0" name=""/>
        <dsp:cNvSpPr/>
      </dsp:nvSpPr>
      <dsp:spPr>
        <a:xfrm>
          <a:off x="11579354" y="3780814"/>
          <a:ext cx="612643" cy="62883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4A5D8-91C0-CB43-964B-E7363050785F}"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4D292-B276-DF48-8E6E-49A841598207}" type="slidenum">
              <a:rPr lang="en-US" smtClean="0"/>
              <a:t>‹#›</a:t>
            </a:fld>
            <a:endParaRPr lang="en-US"/>
          </a:p>
        </p:txBody>
      </p:sp>
    </p:spTree>
    <p:extLst>
      <p:ext uri="{BB962C8B-B14F-4D97-AF65-F5344CB8AC3E}">
        <p14:creationId xmlns:p14="http://schemas.microsoft.com/office/powerpoint/2010/main" val="191221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4D292-B276-DF48-8E6E-49A841598207}" type="slidenum">
              <a:rPr lang="en-US" smtClean="0"/>
              <a:t>10</a:t>
            </a:fld>
            <a:endParaRPr lang="en-US"/>
          </a:p>
        </p:txBody>
      </p:sp>
    </p:spTree>
    <p:extLst>
      <p:ext uri="{BB962C8B-B14F-4D97-AF65-F5344CB8AC3E}">
        <p14:creationId xmlns:p14="http://schemas.microsoft.com/office/powerpoint/2010/main" val="3276820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i="1" dirty="0">
                <a:effectLst/>
              </a:rPr>
              <a:t>The F-statistic is a value you get from the ANOVA test which basically tells you if the variances between your groups are significantly different. </a:t>
            </a:r>
          </a:p>
          <a:p>
            <a:pPr marL="285750" indent="-285750">
              <a:buFont typeface="Arial" panose="020B0604020202020204" pitchFamily="34" charset="0"/>
              <a:buChar char="•"/>
            </a:pPr>
            <a:r>
              <a:rPr lang="en-US" b="0" i="1" dirty="0">
                <a:effectLst/>
              </a:rPr>
              <a:t>The P-value tells you the statistical significance of your result. </a:t>
            </a:r>
          </a:p>
          <a:p>
            <a:pPr marL="285750" indent="-285750">
              <a:buFont typeface="Arial" panose="020B0604020202020204" pitchFamily="34" charset="0"/>
              <a:buChar char="•"/>
            </a:pPr>
            <a:r>
              <a:rPr lang="en-US" b="0" i="1" dirty="0">
                <a:effectLst/>
              </a:rPr>
              <a:t>Commonly, a </a:t>
            </a:r>
            <a:r>
              <a:rPr lang="en-US" b="1" i="1" dirty="0">
                <a:effectLst/>
              </a:rPr>
              <a:t>P-value &lt;0.05 </a:t>
            </a:r>
            <a:r>
              <a:rPr lang="en-US" b="0" i="1" dirty="0">
                <a:effectLst/>
              </a:rPr>
              <a:t>is considered significant, meaning that the group means are</a:t>
            </a:r>
            <a:r>
              <a:rPr lang="en-US" b="1" i="1" dirty="0">
                <a:effectLst/>
              </a:rPr>
              <a:t> not statistically significantly different</a:t>
            </a:r>
            <a:r>
              <a:rPr lang="en-US" b="0" i="1" dirty="0">
                <a:effectLst/>
              </a:rPr>
              <a:t>.</a:t>
            </a:r>
          </a:p>
          <a:p>
            <a:endParaRPr lang="en-US" dirty="0"/>
          </a:p>
        </p:txBody>
      </p:sp>
      <p:sp>
        <p:nvSpPr>
          <p:cNvPr id="4" name="Slide Number Placeholder 3"/>
          <p:cNvSpPr>
            <a:spLocks noGrp="1"/>
          </p:cNvSpPr>
          <p:nvPr>
            <p:ph type="sldNum" sz="quarter" idx="5"/>
          </p:nvPr>
        </p:nvSpPr>
        <p:spPr/>
        <p:txBody>
          <a:bodyPr/>
          <a:lstStyle/>
          <a:p>
            <a:fld id="{A784D292-B276-DF48-8E6E-49A841598207}" type="slidenum">
              <a:rPr lang="en-US" smtClean="0"/>
              <a:t>17</a:t>
            </a:fld>
            <a:endParaRPr lang="en-US"/>
          </a:p>
        </p:txBody>
      </p:sp>
    </p:spTree>
    <p:extLst>
      <p:ext uri="{BB962C8B-B14F-4D97-AF65-F5344CB8AC3E}">
        <p14:creationId xmlns:p14="http://schemas.microsoft.com/office/powerpoint/2010/main" val="71636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3805909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1722214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309039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501047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1C52B4-5155-D948-9FDB-E25959F24CDC}"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5430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1C52B4-5155-D948-9FDB-E25959F24CDC}"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1156276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1C52B4-5155-D948-9FDB-E25959F24CDC}"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256004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1C52B4-5155-D948-9FDB-E25959F24CDC}" type="datetimeFigureOut">
              <a:rPr lang="en-US" smtClean="0"/>
              <a:t>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282065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1C52B4-5155-D948-9FDB-E25959F24CDC}" type="datetimeFigureOut">
              <a:rPr lang="en-US" smtClean="0"/>
              <a:t>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213067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C52B4-5155-D948-9FDB-E25959F24CDC}"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1451100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C52B4-5155-D948-9FDB-E25959F24CDC}"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9C86000-0F69-9A49-9202-1628E0E2F607}" type="slidenum">
              <a:rPr lang="en-US" smtClean="0"/>
              <a:t>‹#›</a:t>
            </a:fld>
            <a:endParaRPr lang="en-US"/>
          </a:p>
        </p:txBody>
      </p:sp>
    </p:spTree>
    <p:extLst>
      <p:ext uri="{BB962C8B-B14F-4D97-AF65-F5344CB8AC3E}">
        <p14:creationId xmlns:p14="http://schemas.microsoft.com/office/powerpoint/2010/main" val="2254046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C52B4-5155-D948-9FDB-E25959F24CDC}" type="datetimeFigureOut">
              <a:rPr lang="en-US" smtClean="0"/>
              <a:t>12/6/23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86000-0F69-9A49-9202-1628E0E2F607}" type="slidenum">
              <a:rPr lang="en-US" smtClean="0"/>
              <a:t>‹#›</a:t>
            </a:fld>
            <a:endParaRPr lang="en-US"/>
          </a:p>
        </p:txBody>
      </p:sp>
    </p:spTree>
    <p:extLst>
      <p:ext uri="{BB962C8B-B14F-4D97-AF65-F5344CB8AC3E}">
        <p14:creationId xmlns:p14="http://schemas.microsoft.com/office/powerpoint/2010/main" val="66223997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zdot.gov/home" TargetMode="External"/><Relationship Id="rId2" Type="http://schemas.openxmlformats.org/officeDocument/2006/relationships/hyperlink" Target="https://www.tempe.gov/government/engineering-and-transportation/transportation/vision-zero"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catalog.data.gov/dataset/1-08-crash-data-report-detail-498c3/resource/948c45a2-b2a4-4753-8352-1bb4edff6d8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544C1-B321-54D6-6078-E958848C9E1B}"/>
              </a:ext>
            </a:extLst>
          </p:cNvPr>
          <p:cNvSpPr>
            <a:spLocks noGrp="1"/>
          </p:cNvSpPr>
          <p:nvPr>
            <p:ph type="ctrTitle"/>
          </p:nvPr>
        </p:nvSpPr>
        <p:spPr>
          <a:xfrm>
            <a:off x="4892495" y="1054608"/>
            <a:ext cx="6251110" cy="3187700"/>
          </a:xfrm>
        </p:spPr>
        <p:txBody>
          <a:bodyPr vert="horz" lIns="91440" tIns="45720" rIns="91440" bIns="45720" rtlCol="0" anchor="b">
            <a:normAutofit/>
          </a:bodyPr>
          <a:lstStyle/>
          <a:p>
            <a:r>
              <a:rPr lang="en-US" sz="5400" b="1" dirty="0">
                <a:latin typeface="+mn-lt"/>
              </a:rPr>
              <a:t>Project 1 – Group 9</a:t>
            </a:r>
            <a:br>
              <a:rPr lang="en-US" sz="5400" dirty="0"/>
            </a:br>
            <a:r>
              <a:rPr lang="en-US" sz="3200" dirty="0">
                <a:latin typeface="+mn-lt"/>
              </a:rPr>
              <a:t>University of Berkeley</a:t>
            </a:r>
            <a:br>
              <a:rPr lang="en-US" sz="3200" dirty="0">
                <a:latin typeface="+mn-lt"/>
              </a:rPr>
            </a:br>
            <a:r>
              <a:rPr lang="en-US" sz="3200" dirty="0">
                <a:latin typeface="+mn-lt"/>
              </a:rPr>
              <a:t>Data Analytics 2023</a:t>
            </a:r>
            <a:br>
              <a:rPr lang="en-US" sz="5400" b="1" dirty="0"/>
            </a:br>
            <a:endParaRPr lang="en-US" sz="5400" dirty="0"/>
          </a:p>
        </p:txBody>
      </p:sp>
      <p:sp>
        <p:nvSpPr>
          <p:cNvPr id="3" name="Subtitle 2">
            <a:extLst>
              <a:ext uri="{FF2B5EF4-FFF2-40B4-BE49-F238E27FC236}">
                <a16:creationId xmlns:a16="http://schemas.microsoft.com/office/drawing/2014/main" id="{A7334ABF-8C01-E629-B4D5-921AF2EBD930}"/>
              </a:ext>
            </a:extLst>
          </p:cNvPr>
          <p:cNvSpPr>
            <a:spLocks noGrp="1"/>
          </p:cNvSpPr>
          <p:nvPr>
            <p:ph type="subTitle" idx="1"/>
          </p:nvPr>
        </p:nvSpPr>
        <p:spPr>
          <a:xfrm>
            <a:off x="6727976" y="4630582"/>
            <a:ext cx="2580148" cy="1771742"/>
          </a:xfrm>
        </p:spPr>
        <p:txBody>
          <a:bodyPr vert="horz" lIns="91440" tIns="45720" rIns="91440" bIns="45720" rtlCol="0">
            <a:noAutofit/>
          </a:bodyPr>
          <a:lstStyle/>
          <a:p>
            <a:r>
              <a:rPr lang="en-US" sz="1600" b="1" i="1" dirty="0"/>
              <a:t>Dianna Stafford</a:t>
            </a:r>
          </a:p>
          <a:p>
            <a:r>
              <a:rPr lang="en-US" sz="1600" b="1" i="1" dirty="0"/>
              <a:t>Vanessa Delgado</a:t>
            </a:r>
          </a:p>
          <a:p>
            <a:r>
              <a:rPr lang="en-US" sz="1600" b="1" i="1" dirty="0" err="1"/>
              <a:t>Senelli</a:t>
            </a:r>
            <a:r>
              <a:rPr lang="en-US" sz="1600" b="1" i="1" dirty="0"/>
              <a:t> </a:t>
            </a:r>
            <a:r>
              <a:rPr lang="en-US" sz="1600" b="1" i="1" dirty="0" err="1"/>
              <a:t>Jinadasa</a:t>
            </a:r>
            <a:endParaRPr lang="en-US" sz="1600" b="1" i="1" dirty="0"/>
          </a:p>
          <a:p>
            <a:r>
              <a:rPr lang="en-US" sz="1600" b="1" i="1" dirty="0"/>
              <a:t>Tina </a:t>
            </a:r>
            <a:r>
              <a:rPr lang="en-US" sz="1600" b="1" i="1" dirty="0" err="1"/>
              <a:t>Dehghan</a:t>
            </a:r>
            <a:endParaRPr lang="en-US" sz="1600" b="1" i="1" dirty="0"/>
          </a:p>
          <a:p>
            <a:r>
              <a:rPr lang="en-US" sz="1600" b="1" i="1" dirty="0"/>
              <a:t>Jasleen Kaur</a:t>
            </a:r>
          </a:p>
        </p:txBody>
      </p:sp>
      <p:pic>
        <p:nvPicPr>
          <p:cNvPr id="44" name="Picture 43" descr="A close-up of colorful circles&#10;&#10;Description automatically generated">
            <a:extLst>
              <a:ext uri="{FF2B5EF4-FFF2-40B4-BE49-F238E27FC236}">
                <a16:creationId xmlns:a16="http://schemas.microsoft.com/office/drawing/2014/main" id="{1C4DE9A8-AB6B-4120-50AC-7EC999F1D5BD}"/>
              </a:ext>
            </a:extLst>
          </p:cNvPr>
          <p:cNvPicPr>
            <a:picLocks noChangeAspect="1"/>
          </p:cNvPicPr>
          <p:nvPr/>
        </p:nvPicPr>
        <p:blipFill rotWithShape="1">
          <a:blip r:embed="rId2"/>
          <a:srcRect l="28010" r="26319" b="-2"/>
          <a:stretch/>
        </p:blipFill>
        <p:spPr>
          <a:xfrm>
            <a:off x="338" y="10"/>
            <a:ext cx="495852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601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5">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8" name="TextBox 7">
            <a:extLst>
              <a:ext uri="{FF2B5EF4-FFF2-40B4-BE49-F238E27FC236}">
                <a16:creationId xmlns:a16="http://schemas.microsoft.com/office/drawing/2014/main" id="{4A3313F0-B772-996E-6122-F265B251937C}"/>
              </a:ext>
            </a:extLst>
          </p:cNvPr>
          <p:cNvSpPr txBox="1"/>
          <p:nvPr/>
        </p:nvSpPr>
        <p:spPr>
          <a:xfrm>
            <a:off x="247528" y="264440"/>
            <a:ext cx="7655427" cy="739881"/>
          </a:xfrm>
          <a:prstGeom prst="rect">
            <a:avLst/>
          </a:prstGeom>
        </p:spPr>
        <p:txBody>
          <a:bodyPr vert="horz" lIns="91440" tIns="45720" rIns="91440" bIns="45720" rtlCol="0" anchor="b">
            <a:normAutofit/>
          </a:bodyPr>
          <a:lstStyle/>
          <a:p>
            <a:pPr lvl="0" defTabSz="914400">
              <a:lnSpc>
                <a:spcPct val="90000"/>
              </a:lnSpc>
              <a:spcBef>
                <a:spcPct val="0"/>
              </a:spcBef>
              <a:spcAft>
                <a:spcPts val="600"/>
              </a:spcAft>
            </a:pPr>
            <a:r>
              <a:rPr lang="en-US" sz="2200" b="1" dirty="0">
                <a:ea typeface="+mj-ea"/>
                <a:cs typeface="+mj-cs"/>
              </a:rPr>
              <a:t>RQ1: Is there an association between a particular </a:t>
            </a:r>
            <a:r>
              <a:rPr lang="en-US" sz="2200" b="1" i="1" dirty="0">
                <a:ea typeface="+mj-ea"/>
                <a:cs typeface="+mj-cs"/>
              </a:rPr>
              <a:t>date and time </a:t>
            </a:r>
            <a:r>
              <a:rPr lang="en-US" sz="2200" b="1" dirty="0">
                <a:ea typeface="+mj-ea"/>
                <a:cs typeface="+mj-cs"/>
              </a:rPr>
              <a:t>when accidents occurred in City of Tempe between 2019-2022?</a:t>
            </a:r>
          </a:p>
        </p:txBody>
      </p:sp>
      <p:pic>
        <p:nvPicPr>
          <p:cNvPr id="5" name="Content Placeholder 4" descr="A graph with numbers and lines&#10;&#10;Description automatically generated">
            <a:extLst>
              <a:ext uri="{FF2B5EF4-FFF2-40B4-BE49-F238E27FC236}">
                <a16:creationId xmlns:a16="http://schemas.microsoft.com/office/drawing/2014/main" id="{526D1BEC-18DD-AA7B-413B-EF6F10F83BF5}"/>
              </a:ext>
            </a:extLst>
          </p:cNvPr>
          <p:cNvPicPr>
            <a:picLocks noGrp="1" noChangeAspect="1"/>
          </p:cNvPicPr>
          <p:nvPr>
            <p:ph idx="1"/>
          </p:nvPr>
        </p:nvPicPr>
        <p:blipFill>
          <a:blip r:embed="rId3"/>
          <a:stretch>
            <a:fillRect/>
          </a:stretch>
        </p:blipFill>
        <p:spPr>
          <a:xfrm>
            <a:off x="832339" y="1887415"/>
            <a:ext cx="4909902" cy="4281039"/>
          </a:xfrm>
          <a:prstGeom prst="rect">
            <a:avLst/>
          </a:prstGeom>
        </p:spPr>
      </p:pic>
      <p:pic>
        <p:nvPicPr>
          <p:cNvPr id="9" name="Picture 8" descr="A graph with red line&#10;&#10;Description automatically generated">
            <a:extLst>
              <a:ext uri="{FF2B5EF4-FFF2-40B4-BE49-F238E27FC236}">
                <a16:creationId xmlns:a16="http://schemas.microsoft.com/office/drawing/2014/main" id="{FBBD6168-DEB9-355F-0F0A-2031FBAAD887}"/>
              </a:ext>
            </a:extLst>
          </p:cNvPr>
          <p:cNvPicPr>
            <a:picLocks noChangeAspect="1"/>
          </p:cNvPicPr>
          <p:nvPr/>
        </p:nvPicPr>
        <p:blipFill>
          <a:blip r:embed="rId4"/>
          <a:stretch>
            <a:fillRect/>
          </a:stretch>
        </p:blipFill>
        <p:spPr>
          <a:xfrm>
            <a:off x="6204060" y="1887415"/>
            <a:ext cx="4909902" cy="3759113"/>
          </a:xfrm>
          <a:prstGeom prst="rect">
            <a:avLst/>
          </a:prstGeom>
        </p:spPr>
      </p:pic>
      <p:sp>
        <p:nvSpPr>
          <p:cNvPr id="18" name="Freeform: Shape 17">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7E73271-BD0B-565E-E4CD-2D6A85C3D1EC}"/>
              </a:ext>
            </a:extLst>
          </p:cNvPr>
          <p:cNvSpPr txBox="1"/>
          <p:nvPr/>
        </p:nvSpPr>
        <p:spPr>
          <a:xfrm>
            <a:off x="6804315" y="5956502"/>
            <a:ext cx="4325611" cy="738664"/>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sz="1400" b="0" i="0" dirty="0">
                <a:effectLst/>
              </a:rPr>
              <a:t>P-value: 0.107; more than 0.05</a:t>
            </a:r>
          </a:p>
          <a:p>
            <a:pPr marL="285750" indent="-285750">
              <a:buFont typeface="Arial" panose="020B0604020202020204" pitchFamily="34" charset="0"/>
              <a:buChar char="•"/>
            </a:pPr>
            <a:r>
              <a:rPr lang="en-US" sz="1400" b="0" i="0" dirty="0">
                <a:effectLst/>
              </a:rPr>
              <a:t>There is a significant difference in the “Years” and ”Accident Counts”</a:t>
            </a:r>
            <a:endParaRPr lang="en-US" sz="1400" dirty="0"/>
          </a:p>
        </p:txBody>
      </p:sp>
    </p:spTree>
    <p:extLst>
      <p:ext uri="{BB962C8B-B14F-4D97-AF65-F5344CB8AC3E}">
        <p14:creationId xmlns:p14="http://schemas.microsoft.com/office/powerpoint/2010/main" val="1611087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833BEF78-20F6-928A-3B1E-0022437D4DA0}"/>
              </a:ext>
            </a:extLst>
          </p:cNvPr>
          <p:cNvSpPr>
            <a:spLocks noGrp="1"/>
          </p:cNvSpPr>
          <p:nvPr>
            <p:ph type="title"/>
          </p:nvPr>
        </p:nvSpPr>
        <p:spPr>
          <a:xfrm>
            <a:off x="216772" y="436507"/>
            <a:ext cx="6799489" cy="1330841"/>
          </a:xfrm>
        </p:spPr>
        <p:txBody>
          <a:bodyPr vert="horz" lIns="91440" tIns="45720" rIns="91440" bIns="45720" rtlCol="0" anchor="ctr">
            <a:normAutofit/>
          </a:bodyPr>
          <a:lstStyle/>
          <a:p>
            <a:r>
              <a:rPr lang="en-US" sz="3600" b="1" kern="1200" dirty="0">
                <a:solidFill>
                  <a:schemeClr val="tx1"/>
                </a:solidFill>
                <a:latin typeface="+mn-lt"/>
                <a:ea typeface="+mj-ea"/>
                <a:cs typeface="+mj-cs"/>
              </a:rPr>
              <a:t>Accident vs. Hourly Interval</a:t>
            </a:r>
          </a:p>
        </p:txBody>
      </p:sp>
      <p:sp>
        <p:nvSpPr>
          <p:cNvPr id="19" name="Text Placeholder 18">
            <a:extLst>
              <a:ext uri="{FF2B5EF4-FFF2-40B4-BE49-F238E27FC236}">
                <a16:creationId xmlns:a16="http://schemas.microsoft.com/office/drawing/2014/main" id="{2529DC17-7C87-FBB2-FFD1-5C39505ACA84}"/>
              </a:ext>
            </a:extLst>
          </p:cNvPr>
          <p:cNvSpPr>
            <a:spLocks noGrp="1"/>
          </p:cNvSpPr>
          <p:nvPr>
            <p:ph type="body" sz="half" idx="2"/>
          </p:nvPr>
        </p:nvSpPr>
        <p:spPr>
          <a:xfrm>
            <a:off x="422658" y="2203855"/>
            <a:ext cx="4958966" cy="3917773"/>
          </a:xfrm>
        </p:spPr>
        <p:txBody>
          <a:bodyPr vert="horz" lIns="91440" tIns="45720" rIns="91440" bIns="45720" rtlCol="0">
            <a:normAutofit/>
          </a:bodyPr>
          <a:lstStyle/>
          <a:p>
            <a:pPr marL="285750" indent="-228600">
              <a:buFont typeface="Arial" panose="020B0604020202020204" pitchFamily="34" charset="0"/>
              <a:buChar char="•"/>
            </a:pPr>
            <a:r>
              <a:rPr lang="en-US" sz="1700" dirty="0"/>
              <a:t>Average accidents per hour in a 24- hour period between the years 2019-2022. It can be noted that all years follow a similar trend in accident occurrence. </a:t>
            </a:r>
          </a:p>
          <a:p>
            <a:pPr marL="285750" indent="-228600">
              <a:buFont typeface="Arial" panose="020B0604020202020204" pitchFamily="34" charset="0"/>
              <a:buChar char="•"/>
            </a:pPr>
            <a:r>
              <a:rPr lang="en-US" sz="1700" dirty="0"/>
              <a:t>In 2019, there were higher amounts of accidents that occurred during the 12 am – 4 am and drops significantly between the mid-day and picks back up during the last hours of the day.</a:t>
            </a:r>
          </a:p>
          <a:p>
            <a:pPr marL="285750" indent="-228600">
              <a:buFont typeface="Arial" panose="020B0604020202020204" pitchFamily="34" charset="0"/>
              <a:buChar char="•"/>
            </a:pPr>
            <a:r>
              <a:rPr lang="en-US" sz="1700" dirty="0"/>
              <a:t>In 2020 &amp; 2021, in the pandemic years, there is a significant decrease in the number of accidents.</a:t>
            </a:r>
          </a:p>
          <a:p>
            <a:pPr marL="285750" indent="-228600">
              <a:buFont typeface="Arial" panose="020B0604020202020204" pitchFamily="34" charset="0"/>
              <a:buChar char="•"/>
            </a:pPr>
            <a:r>
              <a:rPr lang="en-US" sz="1700" dirty="0"/>
              <a:t>In 2022, the average amounts of accidents occurring started to peak around the similar times as 2019. </a:t>
            </a:r>
          </a:p>
          <a:p>
            <a:pPr indent="-228600">
              <a:buFont typeface="Arial" panose="020B0604020202020204" pitchFamily="34" charset="0"/>
              <a:buChar char="•"/>
            </a:pPr>
            <a:endParaRPr lang="en-US" sz="1700" dirty="0"/>
          </a:p>
        </p:txBody>
      </p:sp>
      <p:pic>
        <p:nvPicPr>
          <p:cNvPr id="15" name="Picture 14" descr="A graph of accident statistics&#10;&#10;Description automatically generated with medium confidence">
            <a:extLst>
              <a:ext uri="{FF2B5EF4-FFF2-40B4-BE49-F238E27FC236}">
                <a16:creationId xmlns:a16="http://schemas.microsoft.com/office/drawing/2014/main" id="{E727BCB0-EF89-96EE-52BF-D4B0F5F91113}"/>
              </a:ext>
            </a:extLst>
          </p:cNvPr>
          <p:cNvPicPr>
            <a:picLocks noChangeAspect="1"/>
          </p:cNvPicPr>
          <p:nvPr/>
        </p:nvPicPr>
        <p:blipFill>
          <a:blip r:embed="rId2"/>
          <a:stretch>
            <a:fillRect/>
          </a:stretch>
        </p:blipFill>
        <p:spPr>
          <a:xfrm>
            <a:off x="5896709" y="1855134"/>
            <a:ext cx="5955322" cy="4085695"/>
          </a:xfrm>
          <a:prstGeom prst="rect">
            <a:avLst/>
          </a:prstGeom>
        </p:spPr>
      </p:pic>
      <p:sp>
        <p:nvSpPr>
          <p:cNvPr id="28" name="Freeform: Shape 2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54128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8356-D66F-A65F-0BD6-A94F998F4B88}"/>
              </a:ext>
            </a:extLst>
          </p:cNvPr>
          <p:cNvSpPr>
            <a:spLocks noGrp="1"/>
          </p:cNvSpPr>
          <p:nvPr>
            <p:ph type="title"/>
          </p:nvPr>
        </p:nvSpPr>
        <p:spPr>
          <a:xfrm>
            <a:off x="859548" y="270759"/>
            <a:ext cx="9984298" cy="1018129"/>
          </a:xfrm>
        </p:spPr>
        <p:txBody>
          <a:bodyPr>
            <a:noAutofit/>
          </a:bodyPr>
          <a:lstStyle/>
          <a:p>
            <a:pPr algn="ctr"/>
            <a:r>
              <a:rPr lang="en-US" sz="2400" b="1" dirty="0">
                <a:latin typeface="+mn-lt"/>
              </a:rPr>
              <a:t>RQ2</a:t>
            </a:r>
            <a:r>
              <a:rPr lang="en-US" sz="2400" b="0" i="0" dirty="0">
                <a:effectLst/>
                <a:latin typeface="+mn-lt"/>
              </a:rPr>
              <a:t>: </a:t>
            </a:r>
            <a:r>
              <a:rPr lang="en-US" sz="2400" b="1" i="0" dirty="0">
                <a:effectLst/>
                <a:latin typeface="+mn-lt"/>
              </a:rPr>
              <a:t>Is there a correlation between </a:t>
            </a:r>
            <a:r>
              <a:rPr lang="en-US" sz="2400" b="1" i="1" dirty="0">
                <a:effectLst/>
                <a:latin typeface="+mn-lt"/>
              </a:rPr>
              <a:t>age</a:t>
            </a:r>
            <a:r>
              <a:rPr lang="en-US" sz="2400" b="1" i="0" dirty="0">
                <a:effectLst/>
                <a:latin typeface="+mn-lt"/>
              </a:rPr>
              <a:t> </a:t>
            </a:r>
            <a:r>
              <a:rPr lang="en-US" sz="2400" b="1" i="1" dirty="0">
                <a:effectLst/>
                <a:latin typeface="+mn-lt"/>
              </a:rPr>
              <a:t>groups</a:t>
            </a:r>
            <a:r>
              <a:rPr lang="en-US" sz="2400" b="1" i="0" dirty="0">
                <a:effectLst/>
                <a:latin typeface="+mn-lt"/>
              </a:rPr>
              <a:t> and </a:t>
            </a:r>
            <a:r>
              <a:rPr lang="en-US" sz="2400" b="1" i="1" dirty="0">
                <a:effectLst/>
                <a:latin typeface="+mn-lt"/>
              </a:rPr>
              <a:t>injuries</a:t>
            </a:r>
            <a:r>
              <a:rPr lang="en-US" sz="2400" b="1" i="0" dirty="0">
                <a:effectLst/>
                <a:latin typeface="+mn-lt"/>
              </a:rPr>
              <a:t> due to auto collisions in the City of Tempe between 2019-2022?</a:t>
            </a:r>
            <a:endParaRPr lang="en-US" sz="2400" b="1" dirty="0">
              <a:latin typeface="+mn-lt"/>
            </a:endParaRPr>
          </a:p>
        </p:txBody>
      </p:sp>
      <p:pic>
        <p:nvPicPr>
          <p:cNvPr id="9" name="Picture 8" descr="A graph with a red line and blue dots&#10;&#10;Description automatically generated">
            <a:extLst>
              <a:ext uri="{FF2B5EF4-FFF2-40B4-BE49-F238E27FC236}">
                <a16:creationId xmlns:a16="http://schemas.microsoft.com/office/drawing/2014/main" id="{C405018B-1825-9AA1-CD4F-B4D48A3832D7}"/>
              </a:ext>
            </a:extLst>
          </p:cNvPr>
          <p:cNvPicPr>
            <a:picLocks noChangeAspect="1"/>
          </p:cNvPicPr>
          <p:nvPr/>
        </p:nvPicPr>
        <p:blipFill>
          <a:blip r:embed="rId2"/>
          <a:stretch>
            <a:fillRect/>
          </a:stretch>
        </p:blipFill>
        <p:spPr>
          <a:xfrm>
            <a:off x="187766" y="1441851"/>
            <a:ext cx="5692174" cy="3974298"/>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297A8E63-6FCF-B733-E072-D345B8B54537}"/>
              </a:ext>
            </a:extLst>
          </p:cNvPr>
          <p:cNvPicPr>
            <a:picLocks noChangeAspect="1"/>
          </p:cNvPicPr>
          <p:nvPr/>
        </p:nvPicPr>
        <p:blipFill>
          <a:blip r:embed="rId3"/>
          <a:stretch>
            <a:fillRect/>
          </a:stretch>
        </p:blipFill>
        <p:spPr>
          <a:xfrm>
            <a:off x="16440" y="4733403"/>
            <a:ext cx="843108" cy="2124597"/>
          </a:xfrm>
          <a:prstGeom prst="rect">
            <a:avLst/>
          </a:prstGeom>
        </p:spPr>
      </p:pic>
      <p:pic>
        <p:nvPicPr>
          <p:cNvPr id="4" name="Content Placeholder 11" descr="A pie chart with numbers and text&#10;&#10;Description automatically generated">
            <a:extLst>
              <a:ext uri="{FF2B5EF4-FFF2-40B4-BE49-F238E27FC236}">
                <a16:creationId xmlns:a16="http://schemas.microsoft.com/office/drawing/2014/main" id="{DADBE64B-B51D-4EAA-D086-D96B7A6979EF}"/>
              </a:ext>
            </a:extLst>
          </p:cNvPr>
          <p:cNvPicPr>
            <a:picLocks noGrp="1" noChangeAspect="1"/>
          </p:cNvPicPr>
          <p:nvPr>
            <p:ph idx="1"/>
          </p:nvPr>
        </p:nvPicPr>
        <p:blipFill>
          <a:blip r:embed="rId4"/>
          <a:stretch>
            <a:fillRect/>
          </a:stretch>
        </p:blipFill>
        <p:spPr>
          <a:xfrm>
            <a:off x="6312062" y="1877847"/>
            <a:ext cx="4756773" cy="3456153"/>
          </a:xfrm>
          <a:prstGeom prst="rect">
            <a:avLst/>
          </a:prstGeom>
        </p:spPr>
      </p:pic>
      <p:sp>
        <p:nvSpPr>
          <p:cNvPr id="5" name="TextBox 4">
            <a:extLst>
              <a:ext uri="{FF2B5EF4-FFF2-40B4-BE49-F238E27FC236}">
                <a16:creationId xmlns:a16="http://schemas.microsoft.com/office/drawing/2014/main" id="{087463C4-4A8A-786A-F51F-ECF34538EB15}"/>
              </a:ext>
            </a:extLst>
          </p:cNvPr>
          <p:cNvSpPr txBox="1"/>
          <p:nvPr/>
        </p:nvSpPr>
        <p:spPr>
          <a:xfrm>
            <a:off x="6096000" y="5623609"/>
            <a:ext cx="5692174" cy="954107"/>
          </a:xfrm>
          <a:prstGeom prst="rect">
            <a:avLst/>
          </a:prstGeom>
          <a:solidFill>
            <a:schemeClr val="accent4">
              <a:lumMod val="40000"/>
              <a:lumOff val="60000"/>
            </a:schemeClr>
          </a:solidFill>
        </p:spPr>
        <p:txBody>
          <a:bodyPr wrap="square" rtlCol="0">
            <a:spAutoFit/>
          </a:bodyPr>
          <a:lstStyle/>
          <a:p>
            <a:pPr marL="285750" indent="-285750">
              <a:buFont typeface="Arial" panose="020B0604020202020204" pitchFamily="34" charset="0"/>
              <a:buChar char="•"/>
            </a:pPr>
            <a:r>
              <a:rPr lang="en-US" sz="1400" dirty="0"/>
              <a:t>The r-squared value is: 0.8923719850266401 </a:t>
            </a:r>
          </a:p>
          <a:p>
            <a:pPr marL="285750" indent="-285750">
              <a:buFont typeface="Arial" panose="020B0604020202020204" pitchFamily="34" charset="0"/>
              <a:buChar char="•"/>
            </a:pPr>
            <a:r>
              <a:rPr lang="en-US" sz="1400" dirty="0"/>
              <a:t>The p-value is: 0.0175; less than 0.05</a:t>
            </a:r>
          </a:p>
          <a:p>
            <a:pPr marL="285750" indent="-285750">
              <a:buFont typeface="Arial" panose="020B0604020202020204" pitchFamily="34" charset="0"/>
              <a:buChar char="•"/>
            </a:pPr>
            <a:r>
              <a:rPr lang="en-US" sz="1400" dirty="0"/>
              <a:t>Positive correlation found amongst younger age group and crashes.</a:t>
            </a:r>
          </a:p>
          <a:p>
            <a:pPr marL="285750" indent="-285750">
              <a:buFont typeface="Arial" panose="020B0604020202020204" pitchFamily="34" charset="0"/>
              <a:buChar char="•"/>
            </a:pPr>
            <a:r>
              <a:rPr lang="en-US" sz="1400" dirty="0"/>
              <a:t>Important to note that as age increases, crashes also decreased.</a:t>
            </a:r>
          </a:p>
        </p:txBody>
      </p:sp>
    </p:spTree>
    <p:extLst>
      <p:ext uri="{BB962C8B-B14F-4D97-AF65-F5344CB8AC3E}">
        <p14:creationId xmlns:p14="http://schemas.microsoft.com/office/powerpoint/2010/main" val="290595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69850-09A2-AB9D-EFC5-A687D2A9F9C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lvl="0" algn="ctr"/>
            <a:r>
              <a:rPr lang="en-US" sz="2400" b="1" dirty="0">
                <a:latin typeface="+mn-lt"/>
              </a:rPr>
              <a:t>RQ3: Is there an association between </a:t>
            </a:r>
            <a:r>
              <a:rPr lang="en-US" sz="2400" b="1" i="1" dirty="0">
                <a:latin typeface="+mn-lt"/>
              </a:rPr>
              <a:t>age</a:t>
            </a:r>
            <a:r>
              <a:rPr lang="en-US" sz="2400" b="1" dirty="0">
                <a:latin typeface="+mn-lt"/>
              </a:rPr>
              <a:t> and </a:t>
            </a:r>
            <a:r>
              <a:rPr lang="en-US" sz="2400" b="1" i="1" dirty="0">
                <a:latin typeface="+mn-lt"/>
              </a:rPr>
              <a:t>driving under the influence of alcohol/drugs </a:t>
            </a:r>
            <a:r>
              <a:rPr lang="en-US" sz="2400" b="1" dirty="0">
                <a:latin typeface="+mn-lt"/>
              </a:rPr>
              <a:t>when accidents occurred in City of Tempe between 2019-2022?</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numbers and text&#10;&#10;Description automatically generated">
            <a:extLst>
              <a:ext uri="{FF2B5EF4-FFF2-40B4-BE49-F238E27FC236}">
                <a16:creationId xmlns:a16="http://schemas.microsoft.com/office/drawing/2014/main" id="{6C0F1BD9-C3B9-11A8-6282-88FB1B381279}"/>
              </a:ext>
            </a:extLst>
          </p:cNvPr>
          <p:cNvPicPr>
            <a:picLocks noChangeAspect="1"/>
          </p:cNvPicPr>
          <p:nvPr/>
        </p:nvPicPr>
        <p:blipFill>
          <a:blip r:embed="rId2"/>
          <a:stretch>
            <a:fillRect/>
          </a:stretch>
        </p:blipFill>
        <p:spPr>
          <a:xfrm>
            <a:off x="5967046" y="2124690"/>
            <a:ext cx="5879696" cy="4123710"/>
          </a:xfrm>
          <a:prstGeom prst="rect">
            <a:avLst/>
          </a:prstGeom>
        </p:spPr>
      </p:pic>
      <p:pic>
        <p:nvPicPr>
          <p:cNvPr id="3" name="Picture 2" descr="A graph of alcohol and drug injuries&#10;&#10;Description automatically generated">
            <a:extLst>
              <a:ext uri="{FF2B5EF4-FFF2-40B4-BE49-F238E27FC236}">
                <a16:creationId xmlns:a16="http://schemas.microsoft.com/office/drawing/2014/main" id="{9469C6F9-FBA4-8939-9EA5-054B98011B07}"/>
              </a:ext>
            </a:extLst>
          </p:cNvPr>
          <p:cNvPicPr>
            <a:picLocks noChangeAspect="1"/>
          </p:cNvPicPr>
          <p:nvPr/>
        </p:nvPicPr>
        <p:blipFill>
          <a:blip r:embed="rId3"/>
          <a:stretch>
            <a:fillRect/>
          </a:stretch>
        </p:blipFill>
        <p:spPr>
          <a:xfrm>
            <a:off x="638881" y="2392742"/>
            <a:ext cx="5116009" cy="3783351"/>
          </a:xfrm>
          <a:prstGeom prst="rect">
            <a:avLst/>
          </a:prstGeom>
        </p:spPr>
      </p:pic>
    </p:spTree>
    <p:extLst>
      <p:ext uri="{BB962C8B-B14F-4D97-AF65-F5344CB8AC3E}">
        <p14:creationId xmlns:p14="http://schemas.microsoft.com/office/powerpoint/2010/main" val="3368136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Picture 6" descr="A pie chart with numbers and text&#10;&#10;Description automatically generated">
            <a:extLst>
              <a:ext uri="{FF2B5EF4-FFF2-40B4-BE49-F238E27FC236}">
                <a16:creationId xmlns:a16="http://schemas.microsoft.com/office/drawing/2014/main" id="{257FDF77-4B1B-2533-ED77-52900700D397}"/>
              </a:ext>
            </a:extLst>
          </p:cNvPr>
          <p:cNvPicPr>
            <a:picLocks noChangeAspect="1"/>
          </p:cNvPicPr>
          <p:nvPr/>
        </p:nvPicPr>
        <p:blipFill rotWithShape="1">
          <a:blip r:embed="rId2"/>
          <a:srcRect l="18291" r="11952" b="-2"/>
          <a:stretch/>
        </p:blipFill>
        <p:spPr>
          <a:xfrm>
            <a:off x="643466" y="142091"/>
            <a:ext cx="5130799" cy="5516544"/>
          </a:xfrm>
          <a:prstGeom prst="rect">
            <a:avLst/>
          </a:prstGeom>
        </p:spPr>
      </p:pic>
      <p:pic>
        <p:nvPicPr>
          <p:cNvPr id="5" name="Content Placeholder 4" descr="A pie chart with text&#10;&#10;Description automatically generated">
            <a:extLst>
              <a:ext uri="{FF2B5EF4-FFF2-40B4-BE49-F238E27FC236}">
                <a16:creationId xmlns:a16="http://schemas.microsoft.com/office/drawing/2014/main" id="{96A67050-504D-03C2-3B40-809594B46F51}"/>
              </a:ext>
            </a:extLst>
          </p:cNvPr>
          <p:cNvPicPr>
            <a:picLocks noChangeAspect="1"/>
          </p:cNvPicPr>
          <p:nvPr/>
        </p:nvPicPr>
        <p:blipFill rotWithShape="1">
          <a:blip r:embed="rId3"/>
          <a:srcRect l="18197" r="12046" b="-2"/>
          <a:stretch/>
        </p:blipFill>
        <p:spPr>
          <a:xfrm>
            <a:off x="6417736" y="142091"/>
            <a:ext cx="5130799" cy="5516544"/>
          </a:xfrm>
          <a:prstGeom prst="rect">
            <a:avLst/>
          </a:prstGeom>
        </p:spPr>
      </p:pic>
      <p:sp>
        <p:nvSpPr>
          <p:cNvPr id="2" name="TextBox 1">
            <a:extLst>
              <a:ext uri="{FF2B5EF4-FFF2-40B4-BE49-F238E27FC236}">
                <a16:creationId xmlns:a16="http://schemas.microsoft.com/office/drawing/2014/main" id="{58D1C3A0-9FD4-61D3-7135-3944F3CB4B6A}"/>
              </a:ext>
            </a:extLst>
          </p:cNvPr>
          <p:cNvSpPr txBox="1"/>
          <p:nvPr/>
        </p:nvSpPr>
        <p:spPr>
          <a:xfrm>
            <a:off x="2766487" y="5884912"/>
            <a:ext cx="7302498" cy="830997"/>
          </a:xfrm>
          <a:prstGeom prst="rect">
            <a:avLst/>
          </a:prstGeom>
          <a:solidFill>
            <a:schemeClr val="accent4">
              <a:lumMod val="40000"/>
              <a:lumOff val="60000"/>
            </a:schemeClr>
          </a:solidFill>
        </p:spPr>
        <p:txBody>
          <a:bodyPr wrap="square" rtlCol="0">
            <a:spAutoFit/>
          </a:bodyPr>
          <a:lstStyle/>
          <a:p>
            <a:pPr marL="285750" indent="-285750">
              <a:buFont typeface="Arial" panose="020B0604020202020204" pitchFamily="34" charset="0"/>
              <a:buChar char="•"/>
            </a:pPr>
            <a:r>
              <a:rPr lang="en-US" sz="1600" i="0" dirty="0">
                <a:effectLst/>
              </a:rPr>
              <a:t>P-value: 0.022, less than 0.05</a:t>
            </a:r>
          </a:p>
          <a:p>
            <a:pPr marL="285750" indent="-285750">
              <a:buFont typeface="Arial" panose="020B0604020202020204" pitchFamily="34" charset="0"/>
              <a:buChar char="•"/>
            </a:pPr>
            <a:r>
              <a:rPr lang="en-US" sz="1600" i="0" dirty="0">
                <a:effectLst/>
              </a:rPr>
              <a:t>There is no statistically significant association between Age, Alcohol Use, and Drug Use.</a:t>
            </a:r>
            <a:endParaRPr lang="en-US" sz="1600" dirty="0"/>
          </a:p>
        </p:txBody>
      </p:sp>
    </p:spTree>
    <p:extLst>
      <p:ext uri="{BB962C8B-B14F-4D97-AF65-F5344CB8AC3E}">
        <p14:creationId xmlns:p14="http://schemas.microsoft.com/office/powerpoint/2010/main" val="3774692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DFF9161F-3FBE-40F7-E7B6-4A66396CD466}"/>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A pie chart with text on it&#10;&#10;Description automatically generated">
            <a:extLst>
              <a:ext uri="{FF2B5EF4-FFF2-40B4-BE49-F238E27FC236}">
                <a16:creationId xmlns:a16="http://schemas.microsoft.com/office/drawing/2014/main" id="{C855043B-B33B-B029-2E2E-94F4CAAF11D6}"/>
              </a:ext>
            </a:extLst>
          </p:cNvPr>
          <p:cNvPicPr>
            <a:picLocks noChangeAspect="1"/>
          </p:cNvPicPr>
          <p:nvPr/>
        </p:nvPicPr>
        <p:blipFill>
          <a:blip r:embed="rId3"/>
          <a:stretch>
            <a:fillRect/>
          </a:stretch>
        </p:blipFill>
        <p:spPr>
          <a:xfrm>
            <a:off x="8421511" y="1038578"/>
            <a:ext cx="3770489" cy="2793760"/>
          </a:xfrm>
          <a:prstGeom prst="rect">
            <a:avLst/>
          </a:prstGeom>
        </p:spPr>
      </p:pic>
      <p:sp>
        <p:nvSpPr>
          <p:cNvPr id="6" name="TextBox 5">
            <a:extLst>
              <a:ext uri="{FF2B5EF4-FFF2-40B4-BE49-F238E27FC236}">
                <a16:creationId xmlns:a16="http://schemas.microsoft.com/office/drawing/2014/main" id="{52733DA9-69A1-32C7-0411-4A6BA3A9C6AE}"/>
              </a:ext>
            </a:extLst>
          </p:cNvPr>
          <p:cNvSpPr txBox="1"/>
          <p:nvPr/>
        </p:nvSpPr>
        <p:spPr>
          <a:xfrm>
            <a:off x="8748890" y="869301"/>
            <a:ext cx="2686755" cy="338554"/>
          </a:xfrm>
          <a:prstGeom prst="rect">
            <a:avLst/>
          </a:prstGeom>
          <a:noFill/>
        </p:spPr>
        <p:txBody>
          <a:bodyPr wrap="square" rtlCol="0">
            <a:spAutoFit/>
          </a:bodyPr>
          <a:lstStyle/>
          <a:p>
            <a:pPr algn="ctr"/>
            <a:r>
              <a:rPr lang="en-US" sz="1600" b="1" u="sng" dirty="0">
                <a:solidFill>
                  <a:schemeClr val="bg1"/>
                </a:solidFill>
              </a:rPr>
              <a:t>Injury Severity</a:t>
            </a:r>
            <a:endParaRPr lang="en-US" b="1" u="sng" dirty="0">
              <a:solidFill>
                <a:schemeClr val="bg1"/>
              </a:solidFill>
            </a:endParaRPr>
          </a:p>
        </p:txBody>
      </p:sp>
    </p:spTree>
    <p:extLst>
      <p:ext uri="{BB962C8B-B14F-4D97-AF65-F5344CB8AC3E}">
        <p14:creationId xmlns:p14="http://schemas.microsoft.com/office/powerpoint/2010/main" val="392355660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F604335-BC45-B20E-8B39-C07F886481DD}"/>
              </a:ext>
            </a:extLst>
          </p:cNvPr>
          <p:cNvSpPr>
            <a:spLocks noGrp="1"/>
          </p:cNvSpPr>
          <p:nvPr>
            <p:ph type="title"/>
          </p:nvPr>
        </p:nvSpPr>
        <p:spPr>
          <a:xfrm>
            <a:off x="641246" y="3121071"/>
            <a:ext cx="4805996" cy="1297115"/>
          </a:xfrm>
        </p:spPr>
        <p:txBody>
          <a:bodyPr vert="horz" lIns="91440" tIns="45720" rIns="91440" bIns="45720" rtlCol="0" anchor="ctr">
            <a:normAutofit/>
          </a:bodyPr>
          <a:lstStyle/>
          <a:p>
            <a:r>
              <a:rPr lang="en-US" sz="4000" b="1" kern="1200" dirty="0">
                <a:latin typeface="+mn-lt"/>
                <a:ea typeface="+mj-ea"/>
                <a:cs typeface="+mj-cs"/>
              </a:rPr>
              <a:t>STATISTICAL ANALYSIS</a:t>
            </a:r>
          </a:p>
        </p:txBody>
      </p:sp>
      <p:grpSp>
        <p:nvGrpSpPr>
          <p:cNvPr id="16" name="Group 1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7" name="Freeform: Shape 1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Graphic 8" descr="Bar chart">
            <a:extLst>
              <a:ext uri="{FF2B5EF4-FFF2-40B4-BE49-F238E27FC236}">
                <a16:creationId xmlns:a16="http://schemas.microsoft.com/office/drawing/2014/main" id="{B906B678-69A7-C3C3-6F43-5D83F4311B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13917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8709-C0A9-D5B0-8E29-635C02A6FAB7}"/>
              </a:ext>
            </a:extLst>
          </p:cNvPr>
          <p:cNvSpPr>
            <a:spLocks noGrp="1"/>
          </p:cNvSpPr>
          <p:nvPr>
            <p:ph type="title"/>
          </p:nvPr>
        </p:nvSpPr>
        <p:spPr>
          <a:xfrm>
            <a:off x="630936" y="449020"/>
            <a:ext cx="3429000" cy="998780"/>
          </a:xfrm>
        </p:spPr>
        <p:txBody>
          <a:bodyPr vert="horz" lIns="91440" tIns="45720" rIns="91440" bIns="45720" rtlCol="0" anchor="b">
            <a:normAutofit/>
          </a:bodyPr>
          <a:lstStyle/>
          <a:p>
            <a:pPr algn="ctr"/>
            <a:r>
              <a:rPr lang="en-US" b="1" kern="1200" dirty="0">
                <a:solidFill>
                  <a:schemeClr val="tx1"/>
                </a:solidFill>
                <a:latin typeface="+mn-lt"/>
                <a:ea typeface="+mj-ea"/>
                <a:cs typeface="+mj-cs"/>
              </a:rPr>
              <a:t>AGE DISTRIBUTION OF DRIVERS</a:t>
            </a:r>
          </a:p>
        </p:txBody>
      </p:sp>
      <p:sp>
        <p:nvSpPr>
          <p:cNvPr id="7" name="Text Placeholder 6">
            <a:extLst>
              <a:ext uri="{FF2B5EF4-FFF2-40B4-BE49-F238E27FC236}">
                <a16:creationId xmlns:a16="http://schemas.microsoft.com/office/drawing/2014/main" id="{D2180935-EB24-BF6A-4FD5-D1EE10FCC8A9}"/>
              </a:ext>
            </a:extLst>
          </p:cNvPr>
          <p:cNvSpPr>
            <a:spLocks noGrp="1"/>
          </p:cNvSpPr>
          <p:nvPr>
            <p:ph type="body" sz="half" idx="2"/>
          </p:nvPr>
        </p:nvSpPr>
        <p:spPr>
          <a:xfrm>
            <a:off x="630936" y="1790700"/>
            <a:ext cx="3429000" cy="4427220"/>
          </a:xfrm>
        </p:spPr>
        <p:txBody>
          <a:bodyPr vert="horz" lIns="91440" tIns="45720" rIns="91440" bIns="45720" rtlCol="0" anchor="ctr">
            <a:normAutofit/>
          </a:bodyPr>
          <a:lstStyle/>
          <a:p>
            <a:pPr marL="228600" indent="-228600">
              <a:buFont typeface="Arial" panose="020B0604020202020204" pitchFamily="34" charset="0"/>
              <a:buChar char="•"/>
            </a:pPr>
            <a:r>
              <a:rPr lang="en-US" sz="1400" b="0" dirty="0">
                <a:effectLst/>
              </a:rPr>
              <a:t>In analyzing the age distribution of drivers in our dataset, we observe a distribution that approximately resembles a bell curve.</a:t>
            </a:r>
            <a:br>
              <a:rPr lang="en-US" sz="1400" b="0" dirty="0">
                <a:effectLst/>
              </a:rPr>
            </a:br>
            <a:endParaRPr lang="en-US" sz="1400" b="0" dirty="0">
              <a:effectLst/>
            </a:endParaRPr>
          </a:p>
          <a:p>
            <a:pPr indent="-228600">
              <a:buFont typeface="Wingdings" pitchFamily="2" charset="2"/>
              <a:buChar char="Ø"/>
            </a:pPr>
            <a:r>
              <a:rPr lang="en-US" sz="1400" b="1" dirty="0"/>
              <a:t>D</a:t>
            </a:r>
            <a:r>
              <a:rPr lang="en-US" sz="1400" b="1" dirty="0">
                <a:effectLst/>
              </a:rPr>
              <a:t>istribution of Ages of Driver 1 and Driver 2 involved in </a:t>
            </a:r>
            <a:r>
              <a:rPr lang="en-US" sz="1400" b="1" dirty="0"/>
              <a:t>a</a:t>
            </a:r>
            <a:r>
              <a:rPr lang="en-US" sz="1400" b="1" dirty="0">
                <a:effectLst/>
              </a:rPr>
              <a:t>ccidents in 2019-2022 in City of Tempe:</a:t>
            </a:r>
          </a:p>
          <a:p>
            <a:pPr marL="171450" indent="-228600">
              <a:buFont typeface="Arial" panose="020B0604020202020204" pitchFamily="34" charset="0"/>
              <a:buChar char="•"/>
            </a:pPr>
            <a:r>
              <a:rPr lang="en-US" sz="1400" dirty="0"/>
              <a:t>M</a:t>
            </a:r>
            <a:r>
              <a:rPr lang="en-US" sz="1400" b="0" dirty="0">
                <a:effectLst/>
              </a:rPr>
              <a:t>ean = 35 years of age</a:t>
            </a:r>
          </a:p>
          <a:p>
            <a:pPr marL="171450" indent="-228600">
              <a:buFont typeface="Arial" panose="020B0604020202020204" pitchFamily="34" charset="0"/>
              <a:buChar char="•"/>
            </a:pPr>
            <a:r>
              <a:rPr lang="en-US" sz="1400" dirty="0" err="1"/>
              <a:t>S</a:t>
            </a:r>
            <a:r>
              <a:rPr lang="en-US" sz="1400" b="0" dirty="0" err="1">
                <a:effectLst/>
              </a:rPr>
              <a:t>td_dev</a:t>
            </a:r>
            <a:r>
              <a:rPr lang="en-US" sz="1400" b="0" dirty="0">
                <a:effectLst/>
              </a:rPr>
              <a:t> = 16.58 </a:t>
            </a:r>
          </a:p>
          <a:p>
            <a:pPr marL="171450" indent="-228600">
              <a:buFont typeface="Arial" panose="020B0604020202020204" pitchFamily="34" charset="0"/>
              <a:buChar char="•"/>
            </a:pPr>
            <a:r>
              <a:rPr lang="en-US" sz="1400" b="0" dirty="0">
                <a:effectLst/>
              </a:rPr>
              <a:t>Number of samples = 7590</a:t>
            </a:r>
          </a:p>
          <a:p>
            <a:pPr marL="171450" indent="-228600">
              <a:buFont typeface="Arial" panose="020B0604020202020204" pitchFamily="34" charset="0"/>
              <a:buChar char="•"/>
            </a:pPr>
            <a:r>
              <a:rPr lang="en-US" sz="1400" b="0" dirty="0">
                <a:effectLst/>
              </a:rPr>
              <a:t>The symmetry of the curve suggests that the majority of drivers cluster around the average age between 35-36 years of age, with a gradual decrease in frequency as we move away from the mean.</a:t>
            </a:r>
            <a:endParaRPr lang="en-US" sz="1400" dirty="0"/>
          </a:p>
        </p:txBody>
      </p:sp>
      <p:pic>
        <p:nvPicPr>
          <p:cNvPr id="4" name="Picture 3" descr="A yellow and black line graph&#10;&#10;Description automatically generated">
            <a:extLst>
              <a:ext uri="{FF2B5EF4-FFF2-40B4-BE49-F238E27FC236}">
                <a16:creationId xmlns:a16="http://schemas.microsoft.com/office/drawing/2014/main" id="{B9D621F0-4D80-6D7F-CF5F-0C4CB47E8A0F}"/>
              </a:ext>
            </a:extLst>
          </p:cNvPr>
          <p:cNvPicPr>
            <a:picLocks noChangeAspect="1"/>
          </p:cNvPicPr>
          <p:nvPr/>
        </p:nvPicPr>
        <p:blipFill>
          <a:blip r:embed="rId3"/>
          <a:stretch>
            <a:fillRect/>
          </a:stretch>
        </p:blipFill>
        <p:spPr>
          <a:xfrm>
            <a:off x="4953000" y="1104899"/>
            <a:ext cx="6605016" cy="4973403"/>
          </a:xfrm>
          <a:prstGeom prst="rect">
            <a:avLst/>
          </a:prstGeom>
        </p:spPr>
      </p:pic>
    </p:spTree>
    <p:extLst>
      <p:ext uri="{BB962C8B-B14F-4D97-AF65-F5344CB8AC3E}">
        <p14:creationId xmlns:p14="http://schemas.microsoft.com/office/powerpoint/2010/main" val="347077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itle 59">
            <a:extLst>
              <a:ext uri="{FF2B5EF4-FFF2-40B4-BE49-F238E27FC236}">
                <a16:creationId xmlns:a16="http://schemas.microsoft.com/office/drawing/2014/main" id="{244EDA7E-28F3-A1D2-DC4D-F7A00F4EF5B7}"/>
              </a:ext>
            </a:extLst>
          </p:cNvPr>
          <p:cNvSpPr>
            <a:spLocks noGrp="1"/>
          </p:cNvSpPr>
          <p:nvPr>
            <p:ph type="title"/>
          </p:nvPr>
        </p:nvSpPr>
        <p:spPr>
          <a:xfrm>
            <a:off x="292100" y="766572"/>
            <a:ext cx="4271264" cy="1481328"/>
          </a:xfrm>
        </p:spPr>
        <p:txBody>
          <a:bodyPr vert="horz" lIns="91440" tIns="45720" rIns="91440" bIns="45720" rtlCol="0" anchor="ctr">
            <a:normAutofit/>
          </a:bodyPr>
          <a:lstStyle/>
          <a:p>
            <a:pPr algn="ctr"/>
            <a:r>
              <a:rPr lang="en-US" sz="2800" b="1" kern="1200" dirty="0">
                <a:solidFill>
                  <a:schemeClr val="tx1"/>
                </a:solidFill>
                <a:latin typeface="+mn-lt"/>
                <a:ea typeface="+mj-ea"/>
                <a:cs typeface="+mj-cs"/>
              </a:rPr>
              <a:t>T-test: Comparison of two samples</a:t>
            </a:r>
          </a:p>
        </p:txBody>
      </p:sp>
      <p:sp>
        <p:nvSpPr>
          <p:cNvPr id="8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D2180935-EB24-BF6A-4FD5-D1EE10FCC8A9}"/>
              </a:ext>
            </a:extLst>
          </p:cNvPr>
          <p:cNvSpPr>
            <a:spLocks noGrp="1"/>
          </p:cNvSpPr>
          <p:nvPr>
            <p:ph sz="half" idx="1"/>
          </p:nvPr>
        </p:nvSpPr>
        <p:spPr>
          <a:xfrm>
            <a:off x="630936" y="2660904"/>
            <a:ext cx="4818888" cy="3547872"/>
          </a:xfrm>
        </p:spPr>
        <p:txBody>
          <a:bodyPr vert="horz" lIns="91440" tIns="45720" rIns="91440" bIns="45720" rtlCol="0" anchor="t">
            <a:normAutofit/>
          </a:bodyPr>
          <a:lstStyle/>
          <a:p>
            <a:pPr marL="285750"/>
            <a:r>
              <a:rPr lang="en-US" sz="1900" b="0" dirty="0">
                <a:effectLst/>
              </a:rPr>
              <a:t>This visualization serves as an exploratory analysis tool engaging perspective on the age distribution of drivers, contributing valuable insights to the broader analysis of road safety and driver demographics.</a:t>
            </a:r>
            <a:br>
              <a:rPr lang="en-US" sz="1900" b="0" dirty="0">
                <a:effectLst/>
              </a:rPr>
            </a:br>
            <a:endParaRPr lang="en-US" sz="1900" b="0" dirty="0">
              <a:effectLst/>
            </a:endParaRPr>
          </a:p>
          <a:p>
            <a:pPr marL="457200" indent="-285750">
              <a:buFont typeface="Wingdings" pitchFamily="2" charset="2"/>
              <a:buChar char="Ø"/>
            </a:pPr>
            <a:r>
              <a:rPr lang="en-US" sz="1800" b="1" dirty="0"/>
              <a:t>Analysis:</a:t>
            </a:r>
            <a:endParaRPr lang="en-US" sz="1800" b="1" dirty="0">
              <a:effectLst/>
            </a:endParaRPr>
          </a:p>
          <a:p>
            <a:pPr marL="285750"/>
            <a:r>
              <a:rPr lang="en-US" sz="1900" b="0" i="0" dirty="0">
                <a:effectLst/>
              </a:rPr>
              <a:t>t-statistic: 2.1908902300206643</a:t>
            </a:r>
            <a:endParaRPr lang="en-US" sz="1900" b="0" dirty="0">
              <a:effectLst/>
            </a:endParaRPr>
          </a:p>
          <a:p>
            <a:pPr marL="285750"/>
            <a:r>
              <a:rPr lang="en-US" sz="1900" b="0" i="0" dirty="0">
                <a:effectLst/>
              </a:rPr>
              <a:t>p-value: 0.05983787551928609</a:t>
            </a:r>
          </a:p>
          <a:p>
            <a:pPr marL="285750"/>
            <a:r>
              <a:rPr lang="en-US" sz="1900" b="0" i="0" dirty="0">
                <a:effectLst/>
              </a:rPr>
              <a:t>Fail to reject the null hypothesis: There is no significant difference.</a:t>
            </a:r>
          </a:p>
          <a:p>
            <a:pPr marL="57150"/>
            <a:endParaRPr lang="en-US" sz="1900" b="0" dirty="0">
              <a:effectLst/>
            </a:endParaRPr>
          </a:p>
          <a:p>
            <a:endParaRPr lang="en-US" sz="1900" dirty="0"/>
          </a:p>
        </p:txBody>
      </p:sp>
      <p:pic>
        <p:nvPicPr>
          <p:cNvPr id="3" name="Picture 2" descr="A graph of a number of drivers&#10;&#10;Description automatically generated">
            <a:extLst>
              <a:ext uri="{FF2B5EF4-FFF2-40B4-BE49-F238E27FC236}">
                <a16:creationId xmlns:a16="http://schemas.microsoft.com/office/drawing/2014/main" id="{D6157D25-E3A8-0655-7F05-EDD5F8D06B5A}"/>
              </a:ext>
            </a:extLst>
          </p:cNvPr>
          <p:cNvPicPr>
            <a:picLocks noChangeAspect="1"/>
          </p:cNvPicPr>
          <p:nvPr/>
        </p:nvPicPr>
        <p:blipFill rotWithShape="1">
          <a:blip r:embed="rId2"/>
          <a:srcRect r="2712" b="1"/>
          <a:stretch/>
        </p:blipFill>
        <p:spPr>
          <a:xfrm>
            <a:off x="5449824" y="991108"/>
            <a:ext cx="6450076" cy="5221224"/>
          </a:xfrm>
          <a:prstGeom prst="rect">
            <a:avLst/>
          </a:prstGeom>
        </p:spPr>
      </p:pic>
    </p:spTree>
    <p:extLst>
      <p:ext uri="{BB962C8B-B14F-4D97-AF65-F5344CB8AC3E}">
        <p14:creationId xmlns:p14="http://schemas.microsoft.com/office/powerpoint/2010/main" val="183475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any question marks on black background">
            <a:extLst>
              <a:ext uri="{FF2B5EF4-FFF2-40B4-BE49-F238E27FC236}">
                <a16:creationId xmlns:a16="http://schemas.microsoft.com/office/drawing/2014/main" id="{930EDE4A-0C78-110E-71C4-83030112F5CC}"/>
              </a:ext>
            </a:extLst>
          </p:cNvPr>
          <p:cNvPicPr>
            <a:picLocks noChangeAspect="1"/>
          </p:cNvPicPr>
          <p:nvPr/>
        </p:nvPicPr>
        <p:blipFill rotWithShape="1">
          <a:blip r:embed="rId2"/>
          <a:srcRect t="7787"/>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967766C2-92F0-CAA3-E2B9-06FD949052CD}"/>
              </a:ext>
            </a:extLst>
          </p:cNvPr>
          <p:cNvSpPr>
            <a:spLocks noGrp="1"/>
          </p:cNvSpPr>
          <p:nvPr>
            <p:ph type="title"/>
          </p:nvPr>
        </p:nvSpPr>
        <p:spPr>
          <a:xfrm>
            <a:off x="271572" y="5469340"/>
            <a:ext cx="6931319" cy="752217"/>
          </a:xfrm>
        </p:spPr>
        <p:txBody>
          <a:bodyPr vert="horz" lIns="91440" tIns="45720" rIns="91440" bIns="45720" rtlCol="0" anchor="b">
            <a:noAutofit/>
          </a:bodyPr>
          <a:lstStyle/>
          <a:p>
            <a:pPr algn="ctr"/>
            <a:r>
              <a:rPr lang="en-US" sz="5400" b="1" dirty="0">
                <a:solidFill>
                  <a:schemeClr val="tx1">
                    <a:lumMod val="85000"/>
                    <a:lumOff val="15000"/>
                  </a:schemeClr>
                </a:solidFill>
                <a:latin typeface="+mn-lt"/>
              </a:rPr>
              <a:t>THANK YOU!</a:t>
            </a:r>
          </a:p>
        </p:txBody>
      </p:sp>
    </p:spTree>
    <p:extLst>
      <p:ext uri="{BB962C8B-B14F-4D97-AF65-F5344CB8AC3E}">
        <p14:creationId xmlns:p14="http://schemas.microsoft.com/office/powerpoint/2010/main" val="90271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7566-BD4A-2702-EEE0-B64118E74A14}"/>
              </a:ext>
            </a:extLst>
          </p:cNvPr>
          <p:cNvSpPr>
            <a:spLocks noGrp="1"/>
          </p:cNvSpPr>
          <p:nvPr>
            <p:ph type="title"/>
          </p:nvPr>
        </p:nvSpPr>
        <p:spPr>
          <a:xfrm>
            <a:off x="911398" y="471760"/>
            <a:ext cx="4355265" cy="735717"/>
          </a:xfrm>
        </p:spPr>
        <p:txBody>
          <a:bodyPr anchor="t">
            <a:normAutofit/>
          </a:bodyPr>
          <a:lstStyle/>
          <a:p>
            <a:r>
              <a:rPr lang="en-US" sz="3200" b="1" dirty="0">
                <a:latin typeface="+mn-lt"/>
              </a:rPr>
              <a:t>Overview Summary</a:t>
            </a:r>
          </a:p>
        </p:txBody>
      </p:sp>
      <p:pic>
        <p:nvPicPr>
          <p:cNvPr id="5" name="Picture 4" descr="Graph on document with pen">
            <a:extLst>
              <a:ext uri="{FF2B5EF4-FFF2-40B4-BE49-F238E27FC236}">
                <a16:creationId xmlns:a16="http://schemas.microsoft.com/office/drawing/2014/main" id="{1DDA669E-4C9D-8E37-F1A3-B4456E04ECA8}"/>
              </a:ext>
            </a:extLst>
          </p:cNvPr>
          <p:cNvPicPr>
            <a:picLocks noChangeAspect="1"/>
          </p:cNvPicPr>
          <p:nvPr/>
        </p:nvPicPr>
        <p:blipFill rotWithShape="1">
          <a:blip r:embed="rId2"/>
          <a:srcRect l="16721" r="23945" b="-1"/>
          <a:stretch/>
        </p:blipFill>
        <p:spPr>
          <a:xfrm>
            <a:off x="6096000" y="10"/>
            <a:ext cx="6095999" cy="6857990"/>
          </a:xfrm>
          <a:prstGeom prst="rect">
            <a:avLst/>
          </a:prstGeom>
        </p:spPr>
      </p:pic>
      <p:sp>
        <p:nvSpPr>
          <p:cNvPr id="22" name="Rectangle 21">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5" name="Rectangle 2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aphicFrame>
        <p:nvGraphicFramePr>
          <p:cNvPr id="7" name="Content Placeholder 2">
            <a:extLst>
              <a:ext uri="{FF2B5EF4-FFF2-40B4-BE49-F238E27FC236}">
                <a16:creationId xmlns:a16="http://schemas.microsoft.com/office/drawing/2014/main" id="{F7580020-4497-9761-1434-79E896351AF6}"/>
              </a:ext>
            </a:extLst>
          </p:cNvPr>
          <p:cNvGraphicFramePr>
            <a:graphicFrameLocks noGrp="1"/>
          </p:cNvGraphicFramePr>
          <p:nvPr>
            <p:ph idx="1"/>
            <p:extLst>
              <p:ext uri="{D42A27DB-BD31-4B8C-83A1-F6EECF244321}">
                <p14:modId xmlns:p14="http://schemas.microsoft.com/office/powerpoint/2010/main" val="3049645400"/>
              </p:ext>
            </p:extLst>
          </p:nvPr>
        </p:nvGraphicFramePr>
        <p:xfrm>
          <a:off x="304800" y="1477108"/>
          <a:ext cx="5568462"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146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B7F14BBA-1831-F42C-196B-E561F95B08A8}"/>
              </a:ext>
            </a:extLst>
          </p:cNvPr>
          <p:cNvGraphicFramePr>
            <a:graphicFrameLocks noGrp="1"/>
          </p:cNvGraphicFramePr>
          <p:nvPr>
            <p:ph idx="1"/>
            <p:extLst>
              <p:ext uri="{D42A27DB-BD31-4B8C-83A1-F6EECF244321}">
                <p14:modId xmlns:p14="http://schemas.microsoft.com/office/powerpoint/2010/main" val="316972106"/>
              </p:ext>
            </p:extLst>
          </p:nvPr>
        </p:nvGraphicFramePr>
        <p:xfrm>
          <a:off x="6413500" y="299012"/>
          <a:ext cx="5410200" cy="625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city with trees and buildings&#10;&#10;Description automatically generated">
            <a:extLst>
              <a:ext uri="{FF2B5EF4-FFF2-40B4-BE49-F238E27FC236}">
                <a16:creationId xmlns:a16="http://schemas.microsoft.com/office/drawing/2014/main" id="{55AEA739-86C8-4A75-BFED-99F0E797F6AC}"/>
              </a:ext>
            </a:extLst>
          </p:cNvPr>
          <p:cNvPicPr>
            <a:picLocks noChangeAspect="1"/>
          </p:cNvPicPr>
          <p:nvPr/>
        </p:nvPicPr>
        <p:blipFill>
          <a:blip r:embed="rId7"/>
          <a:stretch>
            <a:fillRect/>
          </a:stretch>
        </p:blipFill>
        <p:spPr>
          <a:xfrm>
            <a:off x="0" y="375212"/>
            <a:ext cx="6413500" cy="5829300"/>
          </a:xfrm>
          <a:prstGeom prst="rect">
            <a:avLst/>
          </a:prstGeom>
        </p:spPr>
      </p:pic>
    </p:spTree>
    <p:extLst>
      <p:ext uri="{BB962C8B-B14F-4D97-AF65-F5344CB8AC3E}">
        <p14:creationId xmlns:p14="http://schemas.microsoft.com/office/powerpoint/2010/main" val="951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34C2EB1-0D75-5602-D5B6-99766AB1EFDB}"/>
              </a:ext>
            </a:extLst>
          </p:cNvPr>
          <p:cNvSpPr txBox="1">
            <a:spLocks/>
          </p:cNvSpPr>
          <p:nvPr/>
        </p:nvSpPr>
        <p:spPr>
          <a:xfrm>
            <a:off x="325225" y="258848"/>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dirty="0">
                <a:solidFill>
                  <a:srgbClr val="FFFFFF"/>
                </a:solidFill>
                <a:latin typeface="+mn-lt"/>
              </a:rPr>
              <a:t>Research Questions</a:t>
            </a:r>
          </a:p>
        </p:txBody>
      </p:sp>
      <p:pic>
        <p:nvPicPr>
          <p:cNvPr id="9" name="Picture 8">
            <a:extLst>
              <a:ext uri="{FF2B5EF4-FFF2-40B4-BE49-F238E27FC236}">
                <a16:creationId xmlns:a16="http://schemas.microsoft.com/office/drawing/2014/main" id="{61E49909-22EC-01A0-A4AA-CDA6BD08C1A1}"/>
              </a:ext>
            </a:extLst>
          </p:cNvPr>
          <p:cNvPicPr>
            <a:picLocks noChangeAspect="1"/>
          </p:cNvPicPr>
          <p:nvPr/>
        </p:nvPicPr>
        <p:blipFill rotWithShape="1">
          <a:blip r:embed="rId2"/>
          <a:srcRect l="15487" r="28651" b="1"/>
          <a:stretch/>
        </p:blipFill>
        <p:spPr>
          <a:xfrm>
            <a:off x="8546499" y="-35"/>
            <a:ext cx="3645499" cy="529280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2" name="Content Placeholder 2">
            <a:extLst>
              <a:ext uri="{FF2B5EF4-FFF2-40B4-BE49-F238E27FC236}">
                <a16:creationId xmlns:a16="http://schemas.microsoft.com/office/drawing/2014/main" id="{BCB8A317-E38B-03F9-DD8E-DC59C6C6372B}"/>
              </a:ext>
            </a:extLst>
          </p:cNvPr>
          <p:cNvSpPr txBox="1">
            <a:spLocks/>
          </p:cNvSpPr>
          <p:nvPr/>
        </p:nvSpPr>
        <p:spPr>
          <a:xfrm>
            <a:off x="2474201" y="2764794"/>
            <a:ext cx="4095817" cy="28417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1856" indent="-371856" defTabSz="557784">
              <a:spcBef>
                <a:spcPts val="610"/>
              </a:spcBef>
            </a:pPr>
            <a:endParaRPr lang="en-US" sz="976" kern="1200">
              <a:solidFill>
                <a:schemeClr val="tx1"/>
              </a:solidFill>
              <a:latin typeface="Times New Roman" panose="02020603050405020304" pitchFamily="18" charset="0"/>
              <a:ea typeface="ＭＳ Ｐゴシック"/>
              <a:cs typeface="Times New Roman" panose="02020603050405020304" pitchFamily="18" charset="0"/>
            </a:endParaRPr>
          </a:p>
          <a:p>
            <a:pPr marL="371856" indent="-371856" defTabSz="557784">
              <a:spcBef>
                <a:spcPts val="610"/>
              </a:spcBef>
            </a:pPr>
            <a:endParaRPr lang="en-US" sz="976" b="1" kern="1200">
              <a:solidFill>
                <a:schemeClr val="tx1"/>
              </a:solidFill>
              <a:latin typeface="Times New Roman" pitchFamily="18" charset="0"/>
              <a:ea typeface="ＭＳ Ｐゴシック"/>
              <a:cs typeface="Times New Roman" panose="02020603050405020304" pitchFamily="18" charset="0"/>
            </a:endParaRPr>
          </a:p>
          <a:p>
            <a:pPr marL="371856" indent="-371856" defTabSz="557784">
              <a:spcBef>
                <a:spcPts val="610"/>
              </a:spcBef>
            </a:pPr>
            <a:endParaRPr lang="en-US" sz="976" b="1" kern="1200">
              <a:solidFill>
                <a:schemeClr val="tx1"/>
              </a:solidFill>
              <a:latin typeface="Times New Roman" pitchFamily="18" charset="0"/>
              <a:ea typeface="ＭＳ Ｐゴシック"/>
              <a:cs typeface="Times New Roman" panose="02020603050405020304" pitchFamily="18" charset="0"/>
            </a:endParaRPr>
          </a:p>
          <a:p>
            <a:pPr marL="609600" indent="-609600"/>
            <a:endParaRPr lang="en-US" sz="1600" b="1">
              <a:latin typeface="Times New Roman" pitchFamily="18" charset="0"/>
              <a:ea typeface="ＭＳ Ｐゴシック"/>
              <a:cs typeface="Times New Roman" panose="02020603050405020304" pitchFamily="18" charset="0"/>
            </a:endParaRPr>
          </a:p>
        </p:txBody>
      </p:sp>
      <p:sp>
        <p:nvSpPr>
          <p:cNvPr id="14" name="Slide Number Placeholder 3">
            <a:extLst>
              <a:ext uri="{FF2B5EF4-FFF2-40B4-BE49-F238E27FC236}">
                <a16:creationId xmlns:a16="http://schemas.microsoft.com/office/drawing/2014/main" id="{24F58D12-6832-CDE5-A885-E26F4FF4955D}"/>
              </a:ext>
            </a:extLst>
          </p:cNvPr>
          <p:cNvSpPr txBox="1">
            <a:spLocks/>
          </p:cNvSpPr>
          <p:nvPr/>
        </p:nvSpPr>
        <p:spPr>
          <a:xfrm>
            <a:off x="2427614" y="5839522"/>
            <a:ext cx="215569" cy="291167"/>
          </a:xfrm>
          <a:prstGeom prst="rect">
            <a:avLst/>
          </a:prstGeom>
          <a:no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78892">
              <a:spcAft>
                <a:spcPts val="600"/>
              </a:spcAft>
            </a:pPr>
            <a:fld id="{295E4F15-1795-479E-A993-609C9B40E475}" type="slidenum">
              <a:rPr lang="en-US" sz="732" kern="1200">
                <a:solidFill>
                  <a:srgbClr val="555555"/>
                </a:solidFill>
                <a:latin typeface="Arial" pitchFamily="34" charset="0"/>
                <a:ea typeface="ＭＳ Ｐゴシック"/>
                <a:cs typeface="+mn-cs"/>
              </a:rPr>
              <a:pPr defTabSz="278892">
                <a:spcAft>
                  <a:spcPts val="600"/>
                </a:spcAft>
              </a:pPr>
              <a:t>4</a:t>
            </a:fld>
            <a:endParaRPr lang="en-US">
              <a:latin typeface="Arial" pitchFamily="34" charset="0"/>
              <a:ea typeface="ＭＳ Ｐゴシック"/>
              <a:cs typeface="ＭＳ Ｐゴシック"/>
            </a:endParaRPr>
          </a:p>
        </p:txBody>
      </p:sp>
      <p:graphicFrame>
        <p:nvGraphicFramePr>
          <p:cNvPr id="15" name="Diagram 14">
            <a:extLst>
              <a:ext uri="{FF2B5EF4-FFF2-40B4-BE49-F238E27FC236}">
                <a16:creationId xmlns:a16="http://schemas.microsoft.com/office/drawing/2014/main" id="{9345F99C-91DE-F5C6-872D-B8DAB1413B00}"/>
              </a:ext>
            </a:extLst>
          </p:cNvPr>
          <p:cNvGraphicFramePr/>
          <p:nvPr>
            <p:extLst>
              <p:ext uri="{D42A27DB-BD31-4B8C-83A1-F6EECF244321}">
                <p14:modId xmlns:p14="http://schemas.microsoft.com/office/powerpoint/2010/main" val="761599145"/>
              </p:ext>
            </p:extLst>
          </p:nvPr>
        </p:nvGraphicFramePr>
        <p:xfrm>
          <a:off x="0" y="1575459"/>
          <a:ext cx="12191998" cy="5282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EF505E5-3A0F-0A96-F3A4-FABC3ADF8CA1}"/>
              </a:ext>
            </a:extLst>
          </p:cNvPr>
          <p:cNvSpPr txBox="1"/>
          <p:nvPr/>
        </p:nvSpPr>
        <p:spPr>
          <a:xfrm>
            <a:off x="5131592" y="1650137"/>
            <a:ext cx="1928813" cy="369332"/>
          </a:xfrm>
          <a:prstGeom prst="rect">
            <a:avLst/>
          </a:prstGeom>
          <a:noFill/>
        </p:spPr>
        <p:txBody>
          <a:bodyPr wrap="square" rtlCol="0">
            <a:spAutoFit/>
          </a:bodyPr>
          <a:lstStyle/>
          <a:p>
            <a:pPr algn="ctr"/>
            <a:r>
              <a:rPr lang="en-US" b="1" dirty="0"/>
              <a:t>VARIABLES</a:t>
            </a:r>
          </a:p>
        </p:txBody>
      </p:sp>
    </p:spTree>
    <p:extLst>
      <p:ext uri="{BB962C8B-B14F-4D97-AF65-F5344CB8AC3E}">
        <p14:creationId xmlns:p14="http://schemas.microsoft.com/office/powerpoint/2010/main" val="1091346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34C2EB1-0D75-5602-D5B6-99766AB1EFDB}"/>
              </a:ext>
            </a:extLst>
          </p:cNvPr>
          <p:cNvSpPr txBox="1">
            <a:spLocks/>
          </p:cNvSpPr>
          <p:nvPr/>
        </p:nvSpPr>
        <p:spPr>
          <a:xfrm>
            <a:off x="325225" y="258848"/>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kern="1200" dirty="0">
                <a:solidFill>
                  <a:srgbClr val="FFFFFF"/>
                </a:solidFill>
                <a:latin typeface="+mn-lt"/>
                <a:ea typeface="+mj-ea"/>
                <a:cs typeface="+mj-cs"/>
              </a:rPr>
              <a:t>Hypotheses</a:t>
            </a:r>
          </a:p>
        </p:txBody>
      </p:sp>
      <p:pic>
        <p:nvPicPr>
          <p:cNvPr id="9" name="Picture 8">
            <a:extLst>
              <a:ext uri="{FF2B5EF4-FFF2-40B4-BE49-F238E27FC236}">
                <a16:creationId xmlns:a16="http://schemas.microsoft.com/office/drawing/2014/main" id="{61E49909-22EC-01A0-A4AA-CDA6BD08C1A1}"/>
              </a:ext>
            </a:extLst>
          </p:cNvPr>
          <p:cNvPicPr>
            <a:picLocks noChangeAspect="1"/>
          </p:cNvPicPr>
          <p:nvPr/>
        </p:nvPicPr>
        <p:blipFill rotWithShape="1">
          <a:blip r:embed="rId2"/>
          <a:srcRect l="15487" r="28651" b="1"/>
          <a:stretch/>
        </p:blipFill>
        <p:spPr>
          <a:xfrm>
            <a:off x="8546499" y="-35"/>
            <a:ext cx="3645499" cy="529280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2" name="Content Placeholder 2">
            <a:extLst>
              <a:ext uri="{FF2B5EF4-FFF2-40B4-BE49-F238E27FC236}">
                <a16:creationId xmlns:a16="http://schemas.microsoft.com/office/drawing/2014/main" id="{BCB8A317-E38B-03F9-DD8E-DC59C6C6372B}"/>
              </a:ext>
            </a:extLst>
          </p:cNvPr>
          <p:cNvSpPr txBox="1">
            <a:spLocks/>
          </p:cNvSpPr>
          <p:nvPr/>
        </p:nvSpPr>
        <p:spPr>
          <a:xfrm>
            <a:off x="2474201" y="2764794"/>
            <a:ext cx="4095817" cy="28417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1856" indent="-371856" defTabSz="557784">
              <a:spcBef>
                <a:spcPts val="610"/>
              </a:spcBef>
            </a:pPr>
            <a:endParaRPr lang="en-US" sz="976" kern="1200">
              <a:solidFill>
                <a:schemeClr val="tx1"/>
              </a:solidFill>
              <a:latin typeface="Times New Roman" panose="02020603050405020304" pitchFamily="18" charset="0"/>
              <a:ea typeface="ＭＳ Ｐゴシック"/>
              <a:cs typeface="Times New Roman" panose="02020603050405020304" pitchFamily="18" charset="0"/>
            </a:endParaRPr>
          </a:p>
          <a:p>
            <a:pPr marL="371856" indent="-371856" defTabSz="557784">
              <a:spcBef>
                <a:spcPts val="610"/>
              </a:spcBef>
            </a:pPr>
            <a:endParaRPr lang="en-US" sz="976" b="1" kern="1200">
              <a:solidFill>
                <a:schemeClr val="tx1"/>
              </a:solidFill>
              <a:latin typeface="Times New Roman" pitchFamily="18" charset="0"/>
              <a:ea typeface="ＭＳ Ｐゴシック"/>
              <a:cs typeface="Times New Roman" panose="02020603050405020304" pitchFamily="18" charset="0"/>
            </a:endParaRPr>
          </a:p>
          <a:p>
            <a:pPr marL="371856" indent="-371856" defTabSz="557784">
              <a:spcBef>
                <a:spcPts val="610"/>
              </a:spcBef>
            </a:pPr>
            <a:endParaRPr lang="en-US" sz="976" b="1" kern="1200">
              <a:solidFill>
                <a:schemeClr val="tx1"/>
              </a:solidFill>
              <a:latin typeface="Times New Roman" pitchFamily="18" charset="0"/>
              <a:ea typeface="ＭＳ Ｐゴシック"/>
              <a:cs typeface="Times New Roman" panose="02020603050405020304" pitchFamily="18" charset="0"/>
            </a:endParaRPr>
          </a:p>
          <a:p>
            <a:pPr marL="609600" indent="-609600"/>
            <a:endParaRPr lang="en-US" sz="1600" b="1">
              <a:latin typeface="Times New Roman" pitchFamily="18" charset="0"/>
              <a:ea typeface="ＭＳ Ｐゴシック"/>
              <a:cs typeface="Times New Roman" panose="02020603050405020304" pitchFamily="18" charset="0"/>
            </a:endParaRPr>
          </a:p>
        </p:txBody>
      </p:sp>
      <p:sp>
        <p:nvSpPr>
          <p:cNvPr id="14" name="Slide Number Placeholder 3">
            <a:extLst>
              <a:ext uri="{FF2B5EF4-FFF2-40B4-BE49-F238E27FC236}">
                <a16:creationId xmlns:a16="http://schemas.microsoft.com/office/drawing/2014/main" id="{24F58D12-6832-CDE5-A885-E26F4FF4955D}"/>
              </a:ext>
            </a:extLst>
          </p:cNvPr>
          <p:cNvSpPr txBox="1">
            <a:spLocks/>
          </p:cNvSpPr>
          <p:nvPr/>
        </p:nvSpPr>
        <p:spPr>
          <a:xfrm>
            <a:off x="2427614" y="5839522"/>
            <a:ext cx="215569" cy="291167"/>
          </a:xfrm>
          <a:prstGeom prst="rect">
            <a:avLst/>
          </a:prstGeom>
          <a:no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278892">
              <a:spcAft>
                <a:spcPts val="600"/>
              </a:spcAft>
            </a:pPr>
            <a:fld id="{295E4F15-1795-479E-A993-609C9B40E475}" type="slidenum">
              <a:rPr lang="en-US" sz="732" kern="1200">
                <a:solidFill>
                  <a:srgbClr val="555555"/>
                </a:solidFill>
                <a:latin typeface="Arial" pitchFamily="34" charset="0"/>
                <a:ea typeface="ＭＳ Ｐゴシック"/>
                <a:cs typeface="+mn-cs"/>
              </a:rPr>
              <a:pPr defTabSz="278892">
                <a:spcAft>
                  <a:spcPts val="600"/>
                </a:spcAft>
              </a:pPr>
              <a:t>5</a:t>
            </a:fld>
            <a:endParaRPr lang="en-US">
              <a:latin typeface="Arial" pitchFamily="34" charset="0"/>
              <a:ea typeface="ＭＳ Ｐゴシック"/>
              <a:cs typeface="ＭＳ Ｐゴシック"/>
            </a:endParaRPr>
          </a:p>
        </p:txBody>
      </p:sp>
      <p:graphicFrame>
        <p:nvGraphicFramePr>
          <p:cNvPr id="15" name="Diagram 14">
            <a:extLst>
              <a:ext uri="{FF2B5EF4-FFF2-40B4-BE49-F238E27FC236}">
                <a16:creationId xmlns:a16="http://schemas.microsoft.com/office/drawing/2014/main" id="{9345F99C-91DE-F5C6-872D-B8DAB1413B00}"/>
              </a:ext>
            </a:extLst>
          </p:cNvPr>
          <p:cNvGraphicFramePr/>
          <p:nvPr/>
        </p:nvGraphicFramePr>
        <p:xfrm>
          <a:off x="0" y="1575459"/>
          <a:ext cx="12191998" cy="5282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258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3B45-E3B4-72B1-F2F5-C7EFC4BF3423}"/>
              </a:ext>
            </a:extLst>
          </p:cNvPr>
          <p:cNvSpPr>
            <a:spLocks noGrp="1"/>
          </p:cNvSpPr>
          <p:nvPr>
            <p:ph type="title"/>
          </p:nvPr>
        </p:nvSpPr>
        <p:spPr>
          <a:xfrm>
            <a:off x="7865806" y="484632"/>
            <a:ext cx="3677264" cy="1609344"/>
          </a:xfrm>
        </p:spPr>
        <p:txBody>
          <a:bodyPr>
            <a:normAutofit/>
          </a:bodyPr>
          <a:lstStyle/>
          <a:p>
            <a:pPr algn="ctr"/>
            <a:r>
              <a:rPr lang="en-US" sz="3200" b="1" dirty="0">
                <a:latin typeface="+mn-lt"/>
              </a:rPr>
              <a:t>City of Tempe, Arizona</a:t>
            </a:r>
          </a:p>
        </p:txBody>
      </p:sp>
      <p:sp>
        <p:nvSpPr>
          <p:cNvPr id="9" name="Content Placeholder 8">
            <a:extLst>
              <a:ext uri="{FF2B5EF4-FFF2-40B4-BE49-F238E27FC236}">
                <a16:creationId xmlns:a16="http://schemas.microsoft.com/office/drawing/2014/main" id="{4C47E0A6-F23D-AFE7-7183-C4C7FA8D3D23}"/>
              </a:ext>
            </a:extLst>
          </p:cNvPr>
          <p:cNvSpPr>
            <a:spLocks noGrp="1"/>
          </p:cNvSpPr>
          <p:nvPr>
            <p:ph idx="1"/>
          </p:nvPr>
        </p:nvSpPr>
        <p:spPr>
          <a:xfrm>
            <a:off x="8097301" y="2093977"/>
            <a:ext cx="3677263" cy="3415574"/>
          </a:xfrm>
        </p:spPr>
        <p:txBody>
          <a:bodyPr>
            <a:normAutofit/>
          </a:bodyPr>
          <a:lstStyle/>
          <a:p>
            <a:r>
              <a:rPr lang="en-US" sz="1600" dirty="0"/>
              <a:t>Vision Zero Project</a:t>
            </a:r>
          </a:p>
          <a:p>
            <a:r>
              <a:rPr lang="en-US" sz="1600" dirty="0"/>
              <a:t>Data-driven approach to reduce crash accidents and increase public safety</a:t>
            </a:r>
          </a:p>
          <a:p>
            <a:r>
              <a:rPr lang="en-US" sz="1600" dirty="0"/>
              <a:t>Studied between the years 2012-2023</a:t>
            </a:r>
          </a:p>
          <a:p>
            <a:pPr>
              <a:buFont typeface="Wingdings" pitchFamily="2" charset="2"/>
              <a:buChar char="Ø"/>
            </a:pPr>
            <a:r>
              <a:rPr lang="en-US" sz="1600" b="1" dirty="0"/>
              <a:t>Resources:</a:t>
            </a:r>
          </a:p>
          <a:p>
            <a:r>
              <a:rPr lang="en-US" sz="1600" dirty="0">
                <a:hlinkClick r:id="rId2"/>
              </a:rPr>
              <a:t>Vision Zero Project, Arizona</a:t>
            </a:r>
            <a:endParaRPr lang="en-US" sz="1600" dirty="0"/>
          </a:p>
          <a:p>
            <a:r>
              <a:rPr lang="en-US" sz="1600" dirty="0">
                <a:hlinkClick r:id="rId3"/>
              </a:rPr>
              <a:t>Arizona Department of Transportation</a:t>
            </a:r>
            <a:endParaRPr lang="en-US" sz="1600" dirty="0"/>
          </a:p>
          <a:p>
            <a:r>
              <a:rPr lang="en-US" sz="1600" dirty="0">
                <a:hlinkClick r:id="rId4"/>
              </a:rPr>
              <a:t>Crash Data from City of Tempe</a:t>
            </a:r>
            <a:endParaRPr lang="en-US" sz="1600" dirty="0"/>
          </a:p>
        </p:txBody>
      </p:sp>
      <p:pic>
        <p:nvPicPr>
          <p:cNvPr id="5" name="Content Placeholder 4" descr="A map with many colored dots&#10;&#10;Description automatically generated">
            <a:extLst>
              <a:ext uri="{FF2B5EF4-FFF2-40B4-BE49-F238E27FC236}">
                <a16:creationId xmlns:a16="http://schemas.microsoft.com/office/drawing/2014/main" id="{3FD9F711-D833-2AAD-CCD6-22ED97AE40C3}"/>
              </a:ext>
            </a:extLst>
          </p:cNvPr>
          <p:cNvPicPr>
            <a:picLocks noChangeAspect="1"/>
          </p:cNvPicPr>
          <p:nvPr/>
        </p:nvPicPr>
        <p:blipFill rotWithShape="1">
          <a:blip r:embed="rId5"/>
          <a:srcRect l="12322" r="13462" b="1"/>
          <a:stretch/>
        </p:blipFill>
        <p:spPr>
          <a:xfrm>
            <a:off x="0" y="0"/>
            <a:ext cx="7703966" cy="6858000"/>
          </a:xfrm>
          <a:prstGeom prst="rect">
            <a:avLst/>
          </a:prstGeom>
        </p:spPr>
      </p:pic>
    </p:spTree>
    <p:extLst>
      <p:ext uri="{BB962C8B-B14F-4D97-AF65-F5344CB8AC3E}">
        <p14:creationId xmlns:p14="http://schemas.microsoft.com/office/powerpoint/2010/main" val="2231094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8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with a graph and a diagram&#10;&#10;Description automatically generated">
            <a:extLst>
              <a:ext uri="{FF2B5EF4-FFF2-40B4-BE49-F238E27FC236}">
                <a16:creationId xmlns:a16="http://schemas.microsoft.com/office/drawing/2014/main" id="{ADCC23F7-7B0E-7088-9357-4218F929097E}"/>
              </a:ext>
            </a:extLst>
          </p:cNvPr>
          <p:cNvPicPr>
            <a:picLocks noGrp="1" noChangeAspect="1"/>
          </p:cNvPicPr>
          <p:nvPr>
            <p:ph idx="1"/>
          </p:nvPr>
        </p:nvPicPr>
        <p:blipFill>
          <a:blip r:embed="rId2"/>
          <a:stretch>
            <a:fillRect/>
          </a:stretch>
        </p:blipFill>
        <p:spPr>
          <a:xfrm>
            <a:off x="-1" y="0"/>
            <a:ext cx="12192001" cy="6769100"/>
          </a:xfrm>
          <a:prstGeom prst="rect">
            <a:avLst/>
          </a:prstGeom>
        </p:spPr>
      </p:pic>
    </p:spTree>
    <p:extLst>
      <p:ext uri="{BB962C8B-B14F-4D97-AF65-F5344CB8AC3E}">
        <p14:creationId xmlns:p14="http://schemas.microsoft.com/office/powerpoint/2010/main" val="3775554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map&#10;&#10;Description automatically generated">
            <a:extLst>
              <a:ext uri="{FF2B5EF4-FFF2-40B4-BE49-F238E27FC236}">
                <a16:creationId xmlns:a16="http://schemas.microsoft.com/office/drawing/2014/main" id="{D6696479-289A-2700-53C0-D5CF64D88252}"/>
              </a:ext>
            </a:extLst>
          </p:cNvPr>
          <p:cNvPicPr>
            <a:picLocks noChangeAspect="1"/>
          </p:cNvPicPr>
          <p:nvPr/>
        </p:nvPicPr>
        <p:blipFill rotWithShape="1">
          <a:blip r:embed="rId2"/>
          <a:srcRect r="-1" b="442"/>
          <a:stretch/>
        </p:blipFill>
        <p:spPr>
          <a:xfrm>
            <a:off x="0" y="0"/>
            <a:ext cx="12192000" cy="6858000"/>
          </a:xfrm>
          <a:prstGeom prst="rect">
            <a:avLst/>
          </a:prstGeom>
          <a:ln w="28575">
            <a:solidFill>
              <a:schemeClr val="bg1"/>
            </a:solidFill>
          </a:ln>
        </p:spPr>
      </p:pic>
    </p:spTree>
    <p:extLst>
      <p:ext uri="{BB962C8B-B14F-4D97-AF65-F5344CB8AC3E}">
        <p14:creationId xmlns:p14="http://schemas.microsoft.com/office/powerpoint/2010/main" val="41102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screenshot of a map&#10;&#10;Description automatically generated">
            <a:extLst>
              <a:ext uri="{FF2B5EF4-FFF2-40B4-BE49-F238E27FC236}">
                <a16:creationId xmlns:a16="http://schemas.microsoft.com/office/drawing/2014/main" id="{3FB7F5FA-CA91-D92B-8C64-91AF5031F17B}"/>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8167160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1957</TotalTime>
  <Words>1128</Words>
  <Application>Microsoft Macintosh PowerPoint</Application>
  <PresentationFormat>Widescreen</PresentationFormat>
  <Paragraphs>86</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Project 1 – Group 9 University of Berkeley Data Analytics 2023 </vt:lpstr>
      <vt:lpstr>Overview Summary</vt:lpstr>
      <vt:lpstr>PowerPoint Presentation</vt:lpstr>
      <vt:lpstr>PowerPoint Presentation</vt:lpstr>
      <vt:lpstr>PowerPoint Presentation</vt:lpstr>
      <vt:lpstr>City of Tempe, Arizona</vt:lpstr>
      <vt:lpstr>PowerPoint Presentation</vt:lpstr>
      <vt:lpstr>PowerPoint Presentation</vt:lpstr>
      <vt:lpstr>PowerPoint Presentation</vt:lpstr>
      <vt:lpstr>PowerPoint Presentation</vt:lpstr>
      <vt:lpstr>Accident vs. Hourly Interval</vt:lpstr>
      <vt:lpstr>RQ2: Is there a correlation between age groups and injuries due to auto collisions in the City of Tempe between 2019-2022?</vt:lpstr>
      <vt:lpstr>RQ3: Is there an association between age and driving under the influence of alcohol/drugs when accidents occurred in City of Tempe between 2019-2022?</vt:lpstr>
      <vt:lpstr>PowerPoint Presentation</vt:lpstr>
      <vt:lpstr>PowerPoint Presentation</vt:lpstr>
      <vt:lpstr>STATISTICAL ANALYSIS</vt:lpstr>
      <vt:lpstr>AGE DISTRIBUTION OF DRIVERS</vt:lpstr>
      <vt:lpstr>T-test: Comparison of two samples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Jasleen Kaur</dc:creator>
  <cp:lastModifiedBy>Jasleen Kaur</cp:lastModifiedBy>
  <cp:revision>139</cp:revision>
  <dcterms:created xsi:type="dcterms:W3CDTF">2023-12-05T03:18:48Z</dcterms:created>
  <dcterms:modified xsi:type="dcterms:W3CDTF">2023-12-07T04:53:39Z</dcterms:modified>
</cp:coreProperties>
</file>